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3" r:id="rId4"/>
    <p:sldId id="264" r:id="rId5"/>
    <p:sldId id="258" r:id="rId6"/>
    <p:sldId id="259" r:id="rId7"/>
    <p:sldId id="260" r:id="rId8"/>
    <p:sldId id="261" r:id="rId9"/>
    <p:sldId id="266" r:id="rId10"/>
    <p:sldId id="265" r:id="rId11"/>
    <p:sldId id="268" r:id="rId12"/>
    <p:sldId id="269" r:id="rId13"/>
    <p:sldId id="267" r:id="rId14"/>
    <p:sldId id="270" r:id="rId15"/>
    <p:sldId id="271" r:id="rId16"/>
    <p:sldId id="272" r:id="rId17"/>
    <p:sldId id="273" r:id="rId18"/>
    <p:sldId id="26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ru-RU" smtClean="0"/>
              <a:t>Образец заголовка</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3/14/2023</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3/14/2023</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3/14/2023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257300" y="2909102"/>
            <a:ext cx="4800600" cy="299639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633864" y="2909102"/>
            <a:ext cx="4800600" cy="299639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3/14/2023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3/14/2023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3/14/2023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ru-RU" smtClean="0"/>
              <a:t>Образец заголовка</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3/14/2023</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3/14/2023</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3/14/2023</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БЕЗОПАСНОСТЬ</a:t>
            </a:r>
            <a:br>
              <a:rPr lang="ru-RU" dirty="0" smtClean="0"/>
            </a:br>
            <a:r>
              <a:rPr lang="ru-RU" dirty="0" smtClean="0"/>
              <a:t>ДОРОЖНОГО ДВИЖЕНИЯ</a:t>
            </a:r>
            <a:endParaRPr lang="ru-RU" dirty="0"/>
          </a:p>
        </p:txBody>
      </p:sp>
    </p:spTree>
    <p:extLst>
      <p:ext uri="{BB962C8B-B14F-4D97-AF65-F5344CB8AC3E}">
        <p14:creationId xmlns:p14="http://schemas.microsoft.com/office/powerpoint/2010/main" val="16684069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200" dirty="0">
                <a:solidFill>
                  <a:schemeClr val="tx1"/>
                </a:solidFill>
              </a:rPr>
              <a:t>ГЛАВА 18 КоАП Республики Беларусь «АДМИНИСТРАТИВНЫЕ ПРАВОНАРУШЕНИЯ ПРОТИВ БЕЗОПАСНОСТИ ДВИЖЕНИЯ И ЭКСПЛУАТАЦИИ ТРАНСПОРТА»</a:t>
            </a:r>
            <a:br>
              <a:rPr lang="ru-RU" sz="3200" dirty="0">
                <a:solidFill>
                  <a:schemeClr val="tx1"/>
                </a:solidFill>
              </a:rPr>
            </a:br>
            <a:endParaRPr lang="ru-RU" sz="3200"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456339" y="2286000"/>
            <a:ext cx="3619500" cy="3619500"/>
          </a:xfrm>
        </p:spPr>
      </p:pic>
    </p:spTree>
    <p:extLst>
      <p:ext uri="{BB962C8B-B14F-4D97-AF65-F5344CB8AC3E}">
        <p14:creationId xmlns:p14="http://schemas.microsoft.com/office/powerpoint/2010/main" val="3975152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a:t>Статья 18.8. Нарушение правил пользования транспортным средством</a:t>
            </a:r>
            <a:br>
              <a:rPr lang="ru-RU" sz="3200" b="1" dirty="0"/>
            </a:br>
            <a:endParaRPr lang="ru-RU" sz="3200" dirty="0"/>
          </a:p>
        </p:txBody>
      </p:sp>
      <p:sp>
        <p:nvSpPr>
          <p:cNvPr id="3" name="Объект 2"/>
          <p:cNvSpPr>
            <a:spLocks noGrp="1"/>
          </p:cNvSpPr>
          <p:nvPr>
            <p:ph idx="1"/>
          </p:nvPr>
        </p:nvSpPr>
        <p:spPr/>
        <p:txBody>
          <a:bodyPr>
            <a:normAutofit/>
          </a:bodyPr>
          <a:lstStyle/>
          <a:p>
            <a:r>
              <a:rPr lang="ru-RU" sz="2400" dirty="0" smtClean="0">
                <a:solidFill>
                  <a:schemeClr val="tx1"/>
                </a:solidFill>
              </a:rPr>
              <a:t>1</a:t>
            </a:r>
            <a:r>
              <a:rPr lang="ru-RU" sz="2400" dirty="0">
                <a:solidFill>
                  <a:schemeClr val="tx1"/>
                </a:solidFill>
              </a:rPr>
              <a:t>. Выбрасывание мусора или иных предметов из транспортного средства –</a:t>
            </a:r>
          </a:p>
          <a:p>
            <a:r>
              <a:rPr lang="ru-RU" sz="2400" dirty="0">
                <a:solidFill>
                  <a:schemeClr val="tx1"/>
                </a:solidFill>
              </a:rPr>
              <a:t>влечет наложение штрафа в размере от одной до двух базовых величин.</a:t>
            </a:r>
          </a:p>
          <a:p>
            <a:r>
              <a:rPr lang="ru-RU" sz="2400" dirty="0">
                <a:solidFill>
                  <a:schemeClr val="tx1"/>
                </a:solidFill>
              </a:rPr>
              <a:t>2. Открытие дверей транспортного средства во время движения –</a:t>
            </a:r>
          </a:p>
          <a:p>
            <a:r>
              <a:rPr lang="ru-RU" sz="2400" dirty="0">
                <a:solidFill>
                  <a:schemeClr val="tx1"/>
                </a:solidFill>
              </a:rPr>
              <a:t>влечет наложение штрафа в размере от двух до десяти базовых величин</a:t>
            </a:r>
            <a:r>
              <a:rPr lang="ru-RU" sz="2400" dirty="0" smtClean="0">
                <a:solidFill>
                  <a:schemeClr val="tx1"/>
                </a:solidFill>
              </a:rPr>
              <a:t>.</a:t>
            </a:r>
            <a:endParaRPr lang="ru-RU" sz="2400" dirty="0">
              <a:solidFill>
                <a:schemeClr val="tx1"/>
              </a:solidFill>
            </a:endParaRPr>
          </a:p>
        </p:txBody>
      </p:sp>
    </p:spTree>
    <p:extLst>
      <p:ext uri="{BB962C8B-B14F-4D97-AF65-F5344CB8AC3E}">
        <p14:creationId xmlns:p14="http://schemas.microsoft.com/office/powerpoint/2010/main" val="1549093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a:t>Статья 18.20. Нарушение правил дорожного движения пешеходом и иными участниками дорожного </a:t>
            </a:r>
            <a:r>
              <a:rPr lang="ru-RU" sz="3200" b="1" dirty="0" smtClean="0"/>
              <a:t>движения </a:t>
            </a:r>
            <a:r>
              <a:rPr lang="en-US" sz="3200" b="1" dirty="0" smtClean="0">
                <a:solidFill>
                  <a:srgbClr val="C00000"/>
                </a:solidFill>
              </a:rPr>
              <a:t>[</a:t>
            </a:r>
            <a:r>
              <a:rPr lang="ru-RU" sz="3200" b="1" dirty="0" smtClean="0">
                <a:solidFill>
                  <a:srgbClr val="C00000"/>
                </a:solidFill>
              </a:rPr>
              <a:t>сокр. Автором</a:t>
            </a:r>
            <a:r>
              <a:rPr lang="en-US" sz="3200" b="1" dirty="0" smtClean="0">
                <a:solidFill>
                  <a:srgbClr val="C00000"/>
                </a:solidFill>
              </a:rPr>
              <a:t>]</a:t>
            </a:r>
            <a:endParaRPr lang="ru-RU" sz="3200" dirty="0">
              <a:solidFill>
                <a:srgbClr val="C00000"/>
              </a:solidFill>
            </a:endParaRPr>
          </a:p>
        </p:txBody>
      </p:sp>
      <p:sp>
        <p:nvSpPr>
          <p:cNvPr id="3" name="Объект 2"/>
          <p:cNvSpPr>
            <a:spLocks noGrp="1"/>
          </p:cNvSpPr>
          <p:nvPr>
            <p:ph idx="1"/>
          </p:nvPr>
        </p:nvSpPr>
        <p:spPr>
          <a:xfrm>
            <a:off x="931817" y="1874516"/>
            <a:ext cx="10937966" cy="4983483"/>
          </a:xfrm>
        </p:spPr>
        <p:txBody>
          <a:bodyPr>
            <a:normAutofit fontScale="92500"/>
          </a:bodyPr>
          <a:lstStyle/>
          <a:p>
            <a:r>
              <a:rPr lang="ru-RU" sz="2300" dirty="0" smtClean="0">
                <a:solidFill>
                  <a:schemeClr val="tx1"/>
                </a:solidFill>
              </a:rPr>
              <a:t>1</a:t>
            </a:r>
            <a:r>
              <a:rPr lang="ru-RU" sz="2300" dirty="0">
                <a:solidFill>
                  <a:schemeClr val="tx1"/>
                </a:solidFill>
              </a:rPr>
              <a:t>. Нарушение правил дорожного движения </a:t>
            </a:r>
            <a:r>
              <a:rPr lang="ru-RU" sz="2300" dirty="0" smtClean="0">
                <a:solidFill>
                  <a:schemeClr val="tx1"/>
                </a:solidFill>
              </a:rPr>
              <a:t>пешеходом,</a:t>
            </a:r>
            <a:r>
              <a:rPr lang="ru-RU" sz="2300" dirty="0">
                <a:solidFill>
                  <a:schemeClr val="tx1"/>
                </a:solidFill>
              </a:rPr>
              <a:t> –</a:t>
            </a:r>
          </a:p>
          <a:p>
            <a:r>
              <a:rPr lang="ru-RU" sz="2300" dirty="0">
                <a:solidFill>
                  <a:schemeClr val="tx1"/>
                </a:solidFill>
              </a:rPr>
              <a:t>влечет наложение штрафа в размере от одной до трех базовых величин.</a:t>
            </a:r>
          </a:p>
          <a:p>
            <a:r>
              <a:rPr lang="ru-RU" sz="2300" dirty="0">
                <a:solidFill>
                  <a:schemeClr val="tx1"/>
                </a:solidFill>
              </a:rPr>
              <a:t>2. Нарушение правил дорожного </a:t>
            </a:r>
            <a:r>
              <a:rPr lang="ru-RU" sz="2300" dirty="0" smtClean="0">
                <a:solidFill>
                  <a:schemeClr val="tx1"/>
                </a:solidFill>
              </a:rPr>
              <a:t>движения, совершенное </a:t>
            </a:r>
            <a:r>
              <a:rPr lang="ru-RU" sz="2300" dirty="0">
                <a:solidFill>
                  <a:schemeClr val="tx1"/>
                </a:solidFill>
              </a:rPr>
              <a:t>в состоянии алкогольного опьянения или состоянии, вызванном потреблением наркотических средств, психотропных веществ, их аналогов, токсических или других одурманивающих </a:t>
            </a:r>
            <a:r>
              <a:rPr lang="ru-RU" sz="2300" dirty="0" smtClean="0">
                <a:solidFill>
                  <a:schemeClr val="tx1"/>
                </a:solidFill>
              </a:rPr>
              <a:t>веществ,</a:t>
            </a:r>
            <a:r>
              <a:rPr lang="ru-RU" sz="2300" dirty="0">
                <a:solidFill>
                  <a:schemeClr val="tx1"/>
                </a:solidFill>
              </a:rPr>
              <a:t> –</a:t>
            </a:r>
          </a:p>
          <a:p>
            <a:r>
              <a:rPr lang="ru-RU" sz="2300" dirty="0">
                <a:solidFill>
                  <a:schemeClr val="tx1"/>
                </a:solidFill>
              </a:rPr>
              <a:t>влекут наложение штрафа в размере от трех до пяти базовых величин.</a:t>
            </a:r>
          </a:p>
          <a:p>
            <a:r>
              <a:rPr lang="ru-RU" sz="2300" dirty="0">
                <a:solidFill>
                  <a:schemeClr val="tx1"/>
                </a:solidFill>
              </a:rPr>
              <a:t>3. Нарушение правил дорожного </a:t>
            </a:r>
            <a:r>
              <a:rPr lang="ru-RU" sz="2300" dirty="0" smtClean="0">
                <a:solidFill>
                  <a:schemeClr val="tx1"/>
                </a:solidFill>
              </a:rPr>
              <a:t>движения, повлекшее </a:t>
            </a:r>
            <a:r>
              <a:rPr lang="ru-RU" sz="2300" dirty="0">
                <a:solidFill>
                  <a:schemeClr val="tx1"/>
                </a:solidFill>
              </a:rPr>
              <a:t>создание аварийной обстановки, –</a:t>
            </a:r>
          </a:p>
          <a:p>
            <a:r>
              <a:rPr lang="ru-RU" sz="2300" dirty="0">
                <a:solidFill>
                  <a:schemeClr val="tx1"/>
                </a:solidFill>
              </a:rPr>
              <a:t>влечет наложение штрафа в размере от трех до восьми базовых величин.</a:t>
            </a:r>
          </a:p>
          <a:p>
            <a:r>
              <a:rPr lang="ru-RU" sz="2300" dirty="0">
                <a:solidFill>
                  <a:schemeClr val="tx1"/>
                </a:solidFill>
              </a:rPr>
              <a:t>4. Нарушение правил дорожного </a:t>
            </a:r>
            <a:r>
              <a:rPr lang="ru-RU" sz="2300" dirty="0" smtClean="0">
                <a:solidFill>
                  <a:schemeClr val="tx1"/>
                </a:solidFill>
              </a:rPr>
              <a:t>движения, повлекшее </a:t>
            </a:r>
            <a:r>
              <a:rPr lang="ru-RU" sz="2300" dirty="0">
                <a:solidFill>
                  <a:schemeClr val="tx1"/>
                </a:solidFill>
              </a:rPr>
              <a:t>причинение потерпевшему легкого телесного </a:t>
            </a:r>
            <a:r>
              <a:rPr lang="ru-RU" sz="2300" dirty="0" smtClean="0">
                <a:solidFill>
                  <a:schemeClr val="tx1"/>
                </a:solidFill>
              </a:rPr>
              <a:t>повреждения,</a:t>
            </a:r>
            <a:r>
              <a:rPr lang="ru-RU" sz="2300" dirty="0">
                <a:solidFill>
                  <a:schemeClr val="tx1"/>
                </a:solidFill>
              </a:rPr>
              <a:t> –</a:t>
            </a:r>
          </a:p>
          <a:p>
            <a:r>
              <a:rPr lang="ru-RU" sz="2300" dirty="0">
                <a:solidFill>
                  <a:schemeClr val="tx1"/>
                </a:solidFill>
              </a:rPr>
              <a:t>влекут наложение штрафа в размере от пяти до двадцати базовых величин</a:t>
            </a:r>
            <a:r>
              <a:rPr lang="ru-RU" sz="2300" dirty="0" smtClean="0">
                <a:solidFill>
                  <a:schemeClr val="tx1"/>
                </a:solidFill>
              </a:rPr>
              <a:t>.</a:t>
            </a:r>
            <a:endParaRPr lang="ru-RU" dirty="0"/>
          </a:p>
        </p:txBody>
      </p:sp>
    </p:spTree>
    <p:extLst>
      <p:ext uri="{BB962C8B-B14F-4D97-AF65-F5344CB8AC3E}">
        <p14:creationId xmlns:p14="http://schemas.microsoft.com/office/powerpoint/2010/main" val="31754739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a:t>ГЛАВА </a:t>
            </a:r>
            <a:r>
              <a:rPr lang="ru-RU" sz="3200" b="1" dirty="0" smtClean="0"/>
              <a:t>28 УК Республики Беларусь </a:t>
            </a:r>
            <a:br>
              <a:rPr lang="ru-RU" sz="3200" b="1" dirty="0" smtClean="0"/>
            </a:br>
            <a:r>
              <a:rPr lang="ru-RU" sz="3200" b="1" dirty="0" smtClean="0"/>
              <a:t>«ПРЕСТУПЛЕНИЯ </a:t>
            </a:r>
            <a:r>
              <a:rPr lang="ru-RU" sz="3200" b="1" dirty="0"/>
              <a:t>ПРОТИВ БЕЗОПАСНОСТИ ДВИЖЕНИЯ</a:t>
            </a:r>
            <a:r>
              <a:rPr lang="ru-RU" sz="3200" dirty="0"/>
              <a:t/>
            </a:r>
            <a:br>
              <a:rPr lang="ru-RU" sz="3200" dirty="0"/>
            </a:br>
            <a:r>
              <a:rPr lang="ru-RU" sz="3200" b="1" dirty="0"/>
              <a:t>И ЭКСПЛУАТАЦИИ </a:t>
            </a:r>
            <a:r>
              <a:rPr lang="ru-RU" sz="3200" b="1" dirty="0" smtClean="0"/>
              <a:t>ТРАНСПОРТА»</a:t>
            </a:r>
            <a:endParaRPr lang="ru-RU" sz="3200"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45875" y="2288450"/>
            <a:ext cx="3617050" cy="3617050"/>
          </a:xfrm>
        </p:spPr>
      </p:pic>
    </p:spTree>
    <p:extLst>
      <p:ext uri="{BB962C8B-B14F-4D97-AF65-F5344CB8AC3E}">
        <p14:creationId xmlns:p14="http://schemas.microsoft.com/office/powerpoint/2010/main" val="3860580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1678" y="382385"/>
            <a:ext cx="10178322" cy="906484"/>
          </a:xfrm>
        </p:spPr>
        <p:txBody>
          <a:bodyPr>
            <a:normAutofit fontScale="90000"/>
          </a:bodyPr>
          <a:lstStyle/>
          <a:p>
            <a:r>
              <a:rPr lang="ru-RU" sz="3200" b="1" dirty="0"/>
              <a:t>Статья 317. Нарушение правил дорожного движения или эксплуатации транспортных средств</a:t>
            </a:r>
            <a:br>
              <a:rPr lang="ru-RU" sz="3200" b="1" dirty="0"/>
            </a:br>
            <a:endParaRPr lang="ru-RU" sz="3200" dirty="0"/>
          </a:p>
        </p:txBody>
      </p:sp>
      <p:sp>
        <p:nvSpPr>
          <p:cNvPr id="3" name="Объект 2"/>
          <p:cNvSpPr>
            <a:spLocks noGrp="1"/>
          </p:cNvSpPr>
          <p:nvPr>
            <p:ph idx="1"/>
          </p:nvPr>
        </p:nvSpPr>
        <p:spPr>
          <a:xfrm>
            <a:off x="896983" y="1358537"/>
            <a:ext cx="10972800" cy="5499463"/>
          </a:xfrm>
        </p:spPr>
        <p:txBody>
          <a:bodyPr>
            <a:normAutofit fontScale="70000" lnSpcReduction="20000"/>
          </a:bodyPr>
          <a:lstStyle/>
          <a:p>
            <a:r>
              <a:rPr lang="ru-RU" sz="2100" dirty="0" smtClean="0">
                <a:solidFill>
                  <a:schemeClr val="tx1"/>
                </a:solidFill>
              </a:rPr>
              <a:t>1</a:t>
            </a:r>
            <a:r>
              <a:rPr lang="ru-RU" sz="2100" dirty="0">
                <a:solidFill>
                  <a:schemeClr val="tx1"/>
                </a:solidFill>
              </a:rPr>
              <a:t>. Нарушение правил дорожного движения или эксплуатации транспортных средств лицом, управляющим транспортным средством, повлекшее по неосторожности причинение менее тяжкого телесного повреждения, –</a:t>
            </a:r>
          </a:p>
          <a:p>
            <a:r>
              <a:rPr lang="ru-RU" sz="2100" dirty="0">
                <a:solidFill>
                  <a:schemeClr val="tx1"/>
                </a:solidFill>
              </a:rPr>
              <a:t>наказывается штрафом, или лишением права занимать определенные должности или заниматься определенной деятельностью, или исправительными работами на срок до двух лет, или арестом, или ограничением свободы на срок до двух лет, или лишением свободы на тот же срок.</a:t>
            </a:r>
          </a:p>
          <a:p>
            <a:r>
              <a:rPr lang="ru-RU" sz="2100" dirty="0">
                <a:solidFill>
                  <a:schemeClr val="tx1"/>
                </a:solidFill>
              </a:rPr>
              <a:t>2. То же деяние, повлекшее по неосторожности смерть человека либо причинение тяжкого телесного повреждения, –</a:t>
            </a:r>
          </a:p>
          <a:p>
            <a:r>
              <a:rPr lang="ru-RU" sz="2100" dirty="0">
                <a:solidFill>
                  <a:schemeClr val="tx1"/>
                </a:solidFill>
              </a:rPr>
              <a:t>наказывается исправительными работами на срок до двух лет, или ограничением свободы на срок до пяти лет, или лишением свободы на тот же срок с лишением права занимать определенные должности или заниматься определенной деятельностью или без лишения.</a:t>
            </a:r>
          </a:p>
          <a:p>
            <a:r>
              <a:rPr lang="ru-RU" sz="2100" dirty="0">
                <a:solidFill>
                  <a:schemeClr val="tx1"/>
                </a:solidFill>
              </a:rPr>
              <a:t>3. Деяние, предусмотренное частью 1 настоящей статьи, повлекшее по неосторожности смерть двух или более лиц, –</a:t>
            </a:r>
          </a:p>
          <a:p>
            <a:r>
              <a:rPr lang="ru-RU" sz="2100" dirty="0">
                <a:solidFill>
                  <a:schemeClr val="tx1"/>
                </a:solidFill>
              </a:rPr>
              <a:t>наказывается лишением свободы на срок от трех до семи лет с лишением права занимать определенные должности или заниматься определенной деятельностью или без лишения.</a:t>
            </a:r>
          </a:p>
          <a:p>
            <a:r>
              <a:rPr lang="ru-RU" sz="2100" dirty="0">
                <a:solidFill>
                  <a:schemeClr val="tx1"/>
                </a:solidFill>
              </a:rPr>
              <a:t>4. Нарушение правил дорожного движения или эксплуатации транспортных средств лицом, управляющим транспортным средством в состоянии алкогольного опьянения или в состоянии, вызванном потреблением наркотических средств, психотропных веществ, их аналогов, токсических или других одурманивающих веществ, повлекшее по неосторожности смерть человека либо причинение тяжкого телесного повреждения, –</a:t>
            </a:r>
          </a:p>
          <a:p>
            <a:r>
              <a:rPr lang="ru-RU" sz="2100" dirty="0">
                <a:solidFill>
                  <a:schemeClr val="tx1"/>
                </a:solidFill>
              </a:rPr>
              <a:t>наказывается лишением свободы на срок от трех до восьми лет с лишением права занимать определенные должности или заниматься определенной деятельностью.</a:t>
            </a:r>
          </a:p>
          <a:p>
            <a:r>
              <a:rPr lang="ru-RU" sz="2100" dirty="0">
                <a:solidFill>
                  <a:schemeClr val="tx1"/>
                </a:solidFill>
              </a:rPr>
              <a:t>5. Деяние, предусмотренное частью 4 настоящей статьи, повлекшее по неосторожности смерть двух или более лиц, –</a:t>
            </a:r>
          </a:p>
          <a:p>
            <a:r>
              <a:rPr lang="ru-RU" sz="2100" dirty="0">
                <a:solidFill>
                  <a:schemeClr val="tx1"/>
                </a:solidFill>
              </a:rPr>
              <a:t>наказывается лишением свободы на срок от четырех до десяти лет с лишением права занимать определенные должности или заниматься определенной деятельностью.</a:t>
            </a:r>
          </a:p>
          <a:p>
            <a:endParaRPr lang="ru-RU" dirty="0"/>
          </a:p>
        </p:txBody>
      </p:sp>
    </p:spTree>
    <p:extLst>
      <p:ext uri="{BB962C8B-B14F-4D97-AF65-F5344CB8AC3E}">
        <p14:creationId xmlns:p14="http://schemas.microsoft.com/office/powerpoint/2010/main" val="2297529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b="1" dirty="0"/>
              <a:t>Статья 317</a:t>
            </a:r>
            <a:r>
              <a:rPr lang="ru-RU" sz="2800" b="1" baseline="30000" dirty="0"/>
              <a:t>1</a:t>
            </a:r>
            <a:r>
              <a:rPr lang="ru-RU" sz="2800" b="1" dirty="0"/>
              <a:t>. Управление транспортным средством лицом, находящимся в состоянии опьянения, передача управления транспортным средством такому лицу либо отказ от прохождения проверки (освидетельствования)</a:t>
            </a:r>
            <a:br>
              <a:rPr lang="ru-RU" sz="2800" b="1" dirty="0"/>
            </a:br>
            <a:endParaRPr lang="ru-RU" sz="2800" dirty="0"/>
          </a:p>
        </p:txBody>
      </p:sp>
      <p:sp>
        <p:nvSpPr>
          <p:cNvPr id="3" name="Объект 2"/>
          <p:cNvSpPr>
            <a:spLocks noGrp="1"/>
          </p:cNvSpPr>
          <p:nvPr>
            <p:ph idx="1"/>
          </p:nvPr>
        </p:nvSpPr>
        <p:spPr>
          <a:xfrm>
            <a:off x="905691" y="1950720"/>
            <a:ext cx="10972800" cy="4907279"/>
          </a:xfrm>
        </p:spPr>
        <p:txBody>
          <a:bodyPr>
            <a:normAutofit fontScale="77500" lnSpcReduction="20000"/>
          </a:bodyPr>
          <a:lstStyle/>
          <a:p>
            <a:r>
              <a:rPr lang="ru-RU" dirty="0" smtClean="0">
                <a:solidFill>
                  <a:schemeClr val="tx1"/>
                </a:solidFill>
              </a:rPr>
              <a:t>1</a:t>
            </a:r>
            <a:r>
              <a:rPr lang="ru-RU" dirty="0">
                <a:solidFill>
                  <a:schemeClr val="tx1"/>
                </a:solidFill>
              </a:rPr>
              <a:t>. Управление транспортным средством лицом, находящимся в состоянии алкогольного опьянения или в состоянии, вызванном потреблением наркотических средств, психотропных веществ, их аналогов, токсических или других одурманивающих веществ, либо передача управления транспортным средством такому лицу, а равно отказ от прохождения в установленном порядке проверки (освидетельствования) на предмет определения состояния алкогольного опьянения либо состояния, вызванного потреблением наркотических средств, психотропных веществ, их аналогов, токсических или других одурманивающих веществ, совершенные в течение года после наложения административного взыскания за такие же нарушения, –</a:t>
            </a:r>
          </a:p>
          <a:p>
            <a:r>
              <a:rPr lang="ru-RU" dirty="0">
                <a:solidFill>
                  <a:schemeClr val="tx1"/>
                </a:solidFill>
              </a:rPr>
              <a:t>наказываются исправительными работами на срок до двух лет с лишением права занимать определенные должности или заниматься определенной деятельностью, или арестом с лишением права занимать определенные должности или заниматься определенной деятельностью со штрафом, или ограничением свободы на срок до двух лет с лишением права занимать определенные должности или заниматься определенной деятельностью со штрафом, или лишением свободы на тот же срок с лишением права занимать определенные должности или заниматься определенной деятельностью.</a:t>
            </a:r>
          </a:p>
          <a:p>
            <a:r>
              <a:rPr lang="ru-RU" dirty="0">
                <a:solidFill>
                  <a:schemeClr val="tx1"/>
                </a:solidFill>
              </a:rPr>
              <a:t>2. Те же деяния, совершенные лицом, ранее совершившим преступление, предусмотренное настоящей статьей, –</a:t>
            </a:r>
          </a:p>
          <a:p>
            <a:r>
              <a:rPr lang="ru-RU" dirty="0">
                <a:solidFill>
                  <a:schemeClr val="tx1"/>
                </a:solidFill>
              </a:rPr>
              <a:t>наказываются арестом с лишением права занимать определенные должности или заниматься определенной деятельностью со штрафом, или ограничением свободы на срок от одного года до трех лет с лишением права занимать определенные должности или заниматься определенной деятельностью со штрафом, или лишением свободы на тот же срок с лишением права занимать определенные должности или заниматься определенной деятельностью.</a:t>
            </a:r>
          </a:p>
          <a:p>
            <a:endParaRPr lang="ru-RU" dirty="0"/>
          </a:p>
        </p:txBody>
      </p:sp>
    </p:spTree>
    <p:extLst>
      <p:ext uri="{BB962C8B-B14F-4D97-AF65-F5344CB8AC3E}">
        <p14:creationId xmlns:p14="http://schemas.microsoft.com/office/powerpoint/2010/main" val="39158357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200" b="1" dirty="0"/>
              <a:t>Статья 317</a:t>
            </a:r>
            <a:r>
              <a:rPr lang="ru-RU" sz="3200" b="1" baseline="30000" dirty="0"/>
              <a:t>2</a:t>
            </a:r>
            <a:r>
              <a:rPr lang="ru-RU" sz="3200" b="1" dirty="0"/>
              <a:t>. Управление транспортным средством лицом, не имеющим права управления</a:t>
            </a:r>
            <a:br>
              <a:rPr lang="ru-RU" sz="3200" b="1" dirty="0"/>
            </a:br>
            <a:endParaRPr lang="ru-RU" sz="3200" dirty="0"/>
          </a:p>
        </p:txBody>
      </p:sp>
      <p:sp>
        <p:nvSpPr>
          <p:cNvPr id="3" name="Объект 2"/>
          <p:cNvSpPr>
            <a:spLocks noGrp="1"/>
          </p:cNvSpPr>
          <p:nvPr>
            <p:ph idx="1"/>
          </p:nvPr>
        </p:nvSpPr>
        <p:spPr>
          <a:xfrm>
            <a:off x="1251678" y="1402080"/>
            <a:ext cx="10178322" cy="4960619"/>
          </a:xfrm>
        </p:spPr>
        <p:txBody>
          <a:bodyPr>
            <a:normAutofit fontScale="92500" lnSpcReduction="20000"/>
          </a:bodyPr>
          <a:lstStyle/>
          <a:p>
            <a:r>
              <a:rPr lang="ru-RU" dirty="0" smtClean="0">
                <a:solidFill>
                  <a:schemeClr val="tx1"/>
                </a:solidFill>
              </a:rPr>
              <a:t>1</a:t>
            </a:r>
            <a:r>
              <a:rPr lang="ru-RU" dirty="0">
                <a:solidFill>
                  <a:schemeClr val="tx1"/>
                </a:solidFill>
              </a:rPr>
              <a:t>. Управление транспортным средством лицом, не имеющим права управления этим средством, если это деяние совершено неоднократно, –</a:t>
            </a:r>
          </a:p>
          <a:p>
            <a:r>
              <a:rPr lang="ru-RU" dirty="0">
                <a:solidFill>
                  <a:schemeClr val="tx1"/>
                </a:solidFill>
              </a:rPr>
              <a:t>наказывается общественными работами, или штрафом, или исправительными работами на срок до шести месяцев, или арестом с лишением права занимать определенные должности или заниматься определенной деятельностью или без лишения.</a:t>
            </a:r>
          </a:p>
          <a:p>
            <a:r>
              <a:rPr lang="ru-RU" dirty="0">
                <a:solidFill>
                  <a:schemeClr val="tx1"/>
                </a:solidFill>
              </a:rPr>
              <a:t>2. То же деяние, совершенное лицом, ранее совершившим преступление, предусмотренное настоящей статьей, –</a:t>
            </a:r>
          </a:p>
          <a:p>
            <a:r>
              <a:rPr lang="ru-RU" dirty="0">
                <a:solidFill>
                  <a:schemeClr val="tx1"/>
                </a:solidFill>
              </a:rPr>
              <a:t>наказывается штрафом, или исправительными работами на срок до двух лет, или арестом, или ограничением свободы на срок до двух лет с лишением права занимать определенные должности или заниматься определенной деятельностью.</a:t>
            </a:r>
          </a:p>
          <a:p>
            <a:r>
              <a:rPr lang="ru-RU" dirty="0">
                <a:solidFill>
                  <a:schemeClr val="tx1"/>
                </a:solidFill>
              </a:rPr>
              <a:t> </a:t>
            </a:r>
          </a:p>
          <a:p>
            <a:r>
              <a:rPr lang="ru-RU" dirty="0">
                <a:solidFill>
                  <a:schemeClr val="tx1"/>
                </a:solidFill>
              </a:rPr>
              <a:t>Примечание. Для целей настоящей статьи деяние признается совершенным лицом неоднократно, если это лицо в течение одного года после наложения административного взыскания за управление транспортным средством лицом, не имеющим права управления этим средством, предусмотренного частью </a:t>
            </a:r>
            <a:r>
              <a:rPr lang="ru-RU" dirty="0" smtClean="0">
                <a:solidFill>
                  <a:schemeClr val="tx1"/>
                </a:solidFill>
              </a:rPr>
              <a:t>2 статьи 18.14 КоАП, </a:t>
            </a:r>
            <a:r>
              <a:rPr lang="ru-RU" dirty="0">
                <a:solidFill>
                  <a:schemeClr val="tx1"/>
                </a:solidFill>
              </a:rPr>
              <a:t>вновь управляло транспортным средством, не имея права управления этим средством.</a:t>
            </a:r>
          </a:p>
          <a:p>
            <a:endParaRPr lang="ru-RU" dirty="0"/>
          </a:p>
        </p:txBody>
      </p:sp>
    </p:spTree>
    <p:extLst>
      <p:ext uri="{BB962C8B-B14F-4D97-AF65-F5344CB8AC3E}">
        <p14:creationId xmlns:p14="http://schemas.microsoft.com/office/powerpoint/2010/main" val="2483424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a:t>Статья 321. Нарушение правил, обеспечивающих безопасную работу транспорта</a:t>
            </a:r>
            <a:br>
              <a:rPr lang="ru-RU" sz="3200" b="1" dirty="0"/>
            </a:br>
            <a:endParaRPr lang="ru-RU" sz="3200" dirty="0"/>
          </a:p>
        </p:txBody>
      </p:sp>
      <p:sp>
        <p:nvSpPr>
          <p:cNvPr id="3" name="Объект 2"/>
          <p:cNvSpPr>
            <a:spLocks noGrp="1"/>
          </p:cNvSpPr>
          <p:nvPr>
            <p:ph idx="1"/>
          </p:nvPr>
        </p:nvSpPr>
        <p:spPr>
          <a:xfrm>
            <a:off x="1251678" y="1663337"/>
            <a:ext cx="10178322" cy="4699363"/>
          </a:xfrm>
        </p:spPr>
        <p:txBody>
          <a:bodyPr>
            <a:normAutofit/>
          </a:bodyPr>
          <a:lstStyle/>
          <a:p>
            <a:r>
              <a:rPr lang="ru-RU" sz="2400" dirty="0" smtClean="0">
                <a:solidFill>
                  <a:schemeClr val="tx1"/>
                </a:solidFill>
              </a:rPr>
              <a:t>1</a:t>
            </a:r>
            <a:r>
              <a:rPr lang="ru-RU" sz="2400" dirty="0">
                <a:solidFill>
                  <a:schemeClr val="tx1"/>
                </a:solidFill>
              </a:rPr>
              <a:t>. Нарушение пассажиром, пешеходом или другим участником движения </a:t>
            </a:r>
            <a:r>
              <a:rPr lang="ru-RU" sz="2400" dirty="0" smtClean="0">
                <a:solidFill>
                  <a:schemeClr val="tx1"/>
                </a:solidFill>
              </a:rPr>
              <a:t>правил </a:t>
            </a:r>
            <a:r>
              <a:rPr lang="ru-RU" sz="2400" dirty="0">
                <a:solidFill>
                  <a:schemeClr val="tx1"/>
                </a:solidFill>
              </a:rPr>
              <a:t>безопасности движения или эксплуатации всех видов транспорта, повлекшее по неосторожности причинение тяжкого или менее тяжкого телесного повреждения, –</a:t>
            </a:r>
          </a:p>
          <a:p>
            <a:r>
              <a:rPr lang="ru-RU" sz="2400" dirty="0">
                <a:solidFill>
                  <a:schemeClr val="tx1"/>
                </a:solidFill>
              </a:rPr>
              <a:t>наказывается штрафом, или исправительными работами на срок до двух лет, или ограничением свободы на тот же срок, или лишением свободы на срок до двух лет.</a:t>
            </a:r>
          </a:p>
          <a:p>
            <a:r>
              <a:rPr lang="ru-RU" sz="2400" dirty="0">
                <a:solidFill>
                  <a:schemeClr val="tx1"/>
                </a:solidFill>
              </a:rPr>
              <a:t>2. То же деяние, повлекшее по неосторожности смерть человека, –</a:t>
            </a:r>
          </a:p>
          <a:p>
            <a:r>
              <a:rPr lang="ru-RU" sz="2400" dirty="0">
                <a:solidFill>
                  <a:schemeClr val="tx1"/>
                </a:solidFill>
              </a:rPr>
              <a:t>наказывается ограничением свободы на срок до пяти лет или лишением свободы на тот же срок</a:t>
            </a:r>
            <a:r>
              <a:rPr lang="ru-RU" sz="2400" dirty="0" smtClean="0">
                <a:solidFill>
                  <a:schemeClr val="tx1"/>
                </a:solidFill>
              </a:rPr>
              <a:t>.</a:t>
            </a:r>
            <a:endParaRPr lang="ru-RU" sz="2400" dirty="0">
              <a:solidFill>
                <a:schemeClr val="tx1"/>
              </a:solidFill>
            </a:endParaRPr>
          </a:p>
        </p:txBody>
      </p:sp>
    </p:spTree>
    <p:extLst>
      <p:ext uri="{BB962C8B-B14F-4D97-AF65-F5344CB8AC3E}">
        <p14:creationId xmlns:p14="http://schemas.microsoft.com/office/powerpoint/2010/main" val="19211199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Тест</a:t>
            </a:r>
            <a:endParaRPr lang="ru-RU"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43425" y="2286000"/>
            <a:ext cx="3594100" cy="3594100"/>
          </a:xfrm>
        </p:spPr>
      </p:pic>
    </p:spTree>
    <p:extLst>
      <p:ext uri="{BB962C8B-B14F-4D97-AF65-F5344CB8AC3E}">
        <p14:creationId xmlns:p14="http://schemas.microsoft.com/office/powerpoint/2010/main" val="7527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2917371" y="1073888"/>
            <a:ext cx="8821783" cy="4064627"/>
          </a:xfrm>
        </p:spPr>
        <p:txBody>
          <a:bodyPr>
            <a:normAutofit fontScale="90000"/>
          </a:bodyPr>
          <a:lstStyle/>
          <a:p>
            <a:r>
              <a:rPr lang="ru-RU" dirty="0" smtClean="0"/>
              <a:t>остановочный и тормозной ПУТЬ АВТОМОБИЛЯ</a:t>
            </a:r>
            <a:endParaRPr lang="ru-RU" dirty="0"/>
          </a:p>
        </p:txBody>
      </p:sp>
    </p:spTree>
    <p:extLst>
      <p:ext uri="{BB962C8B-B14F-4D97-AF65-F5344CB8AC3E}">
        <p14:creationId xmlns:p14="http://schemas.microsoft.com/office/powerpoint/2010/main" val="3059457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251678" y="382385"/>
            <a:ext cx="10178322" cy="1350621"/>
          </a:xfrm>
        </p:spPr>
        <p:txBody>
          <a:bodyPr>
            <a:normAutofit/>
          </a:bodyPr>
          <a:lstStyle/>
          <a:p>
            <a:r>
              <a:rPr lang="ru-RU" sz="2800" dirty="0"/>
              <a:t>Тормозной путь – расстояние, которое потребуется автомобилю, чтобы полностью остановиться с момента начала работы системы торможения.</a:t>
            </a:r>
          </a:p>
        </p:txBody>
      </p:sp>
      <p:sp>
        <p:nvSpPr>
          <p:cNvPr id="5" name="Объект 4"/>
          <p:cNvSpPr>
            <a:spLocks noGrp="1"/>
          </p:cNvSpPr>
          <p:nvPr>
            <p:ph idx="1"/>
          </p:nvPr>
        </p:nvSpPr>
        <p:spPr>
          <a:xfrm>
            <a:off x="1251678" y="2286001"/>
            <a:ext cx="10178322" cy="3593592"/>
          </a:xfrm>
        </p:spPr>
        <p:txBody>
          <a:bodyPr>
            <a:normAutofit/>
          </a:bodyPr>
          <a:lstStyle/>
          <a:p>
            <a:r>
              <a:rPr lang="ru-RU" dirty="0" smtClean="0"/>
              <a:t> </a:t>
            </a:r>
            <a:r>
              <a:rPr lang="ru-RU" sz="3200" dirty="0" smtClean="0">
                <a:solidFill>
                  <a:schemeClr val="tx1"/>
                </a:solidFill>
              </a:rPr>
              <a:t>В </a:t>
            </a:r>
            <a:r>
              <a:rPr lang="ru-RU" sz="3200" dirty="0">
                <a:solidFill>
                  <a:schemeClr val="tx1"/>
                </a:solidFill>
              </a:rPr>
              <a:t>обиходе этот термин часто путают с остановочным, однако тормозной и остановочный путь – разные понятия. В последнем случае учитывается расстояние, прошедшее с момента осознания водителем необходимости торможения до скорости 0 км/ч. </a:t>
            </a:r>
            <a:endParaRPr lang="ru-RU" sz="3200" dirty="0" smtClean="0">
              <a:solidFill>
                <a:schemeClr val="tx1"/>
              </a:solidFill>
            </a:endParaRPr>
          </a:p>
          <a:p>
            <a:r>
              <a:rPr lang="ru-RU" sz="3200" dirty="0" smtClean="0">
                <a:solidFill>
                  <a:schemeClr val="tx1"/>
                </a:solidFill>
              </a:rPr>
              <a:t>Тормозной </a:t>
            </a:r>
            <a:r>
              <a:rPr lang="ru-RU" sz="3200" dirty="0">
                <a:solidFill>
                  <a:schemeClr val="tx1"/>
                </a:solidFill>
              </a:rPr>
              <a:t>путь – часть остановочного</a:t>
            </a:r>
            <a:r>
              <a:rPr lang="ru-RU" sz="3200" dirty="0" smtClean="0">
                <a:solidFill>
                  <a:schemeClr val="tx1"/>
                </a:solidFill>
              </a:rPr>
              <a:t>. </a:t>
            </a:r>
            <a:endParaRPr lang="ru-RU" sz="3200" dirty="0">
              <a:solidFill>
                <a:schemeClr val="tx1"/>
              </a:solidFill>
            </a:endParaRPr>
          </a:p>
        </p:txBody>
      </p:sp>
    </p:spTree>
    <p:extLst>
      <p:ext uri="{BB962C8B-B14F-4D97-AF65-F5344CB8AC3E}">
        <p14:creationId xmlns:p14="http://schemas.microsoft.com/office/powerpoint/2010/main" val="2368650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Остановочный и тормозной путь</a:t>
            </a:r>
            <a:endParaRPr lang="ru-RU"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34195" y="2001919"/>
            <a:ext cx="7470218" cy="4616595"/>
          </a:xfrm>
        </p:spPr>
      </p:pic>
    </p:spTree>
    <p:extLst>
      <p:ext uri="{BB962C8B-B14F-4D97-AF65-F5344CB8AC3E}">
        <p14:creationId xmlns:p14="http://schemas.microsoft.com/office/powerpoint/2010/main" val="4004671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ru-RU" dirty="0" smtClean="0"/>
              <a:t>Длина остановочного пути автомобиля</a:t>
            </a:r>
            <a:endParaRPr lang="ru-RU" dirty="0"/>
          </a:p>
        </p:txBody>
      </p:sp>
      <p:pic>
        <p:nvPicPr>
          <p:cNvPr id="6" name="Объект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23109" y="1956378"/>
            <a:ext cx="10957897" cy="4597912"/>
          </a:xfrm>
        </p:spPr>
      </p:pic>
    </p:spTree>
    <p:extLst>
      <p:ext uri="{BB962C8B-B14F-4D97-AF65-F5344CB8AC3E}">
        <p14:creationId xmlns:p14="http://schemas.microsoft.com/office/powerpoint/2010/main" val="3721512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54925" y="34833"/>
            <a:ext cx="8998857" cy="6749143"/>
          </a:xfrm>
        </p:spPr>
      </p:pic>
    </p:spTree>
    <p:extLst>
      <p:ext uri="{BB962C8B-B14F-4D97-AF65-F5344CB8AC3E}">
        <p14:creationId xmlns:p14="http://schemas.microsoft.com/office/powerpoint/2010/main" val="1504310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15886" y="102325"/>
            <a:ext cx="8874034" cy="6655526"/>
          </a:xfrm>
        </p:spPr>
      </p:pic>
    </p:spTree>
    <p:extLst>
      <p:ext uri="{BB962C8B-B14F-4D97-AF65-F5344CB8AC3E}">
        <p14:creationId xmlns:p14="http://schemas.microsoft.com/office/powerpoint/2010/main" val="1438521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18808" y="381000"/>
            <a:ext cx="7975600" cy="5981700"/>
          </a:xfrm>
        </p:spPr>
      </p:pic>
    </p:spTree>
    <p:extLst>
      <p:ext uri="{BB962C8B-B14F-4D97-AF65-F5344CB8AC3E}">
        <p14:creationId xmlns:p14="http://schemas.microsoft.com/office/powerpoint/2010/main" val="100369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a:bodyPr>
          <a:lstStyle/>
          <a:p>
            <a:r>
              <a:rPr lang="ru-RU" sz="5400" dirty="0"/>
              <a:t>ОТВЕТСТВЕННОСТЬ ЗА НАРУШЕНИЕ ПРАВИЛ ДОРОЖНОГО ДВИЖЕНИЯ</a:t>
            </a:r>
          </a:p>
        </p:txBody>
      </p:sp>
    </p:spTree>
    <p:extLst>
      <p:ext uri="{BB962C8B-B14F-4D97-AF65-F5344CB8AC3E}">
        <p14:creationId xmlns:p14="http://schemas.microsoft.com/office/powerpoint/2010/main" val="2734809213"/>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Эмблема</Template>
  <TotalTime>57</TotalTime>
  <Words>170</Words>
  <Application>Microsoft Office PowerPoint</Application>
  <PresentationFormat>Широкоэкранный</PresentationFormat>
  <Paragraphs>53</Paragraphs>
  <Slides>18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18</vt:i4>
      </vt:variant>
    </vt:vector>
  </HeadingPairs>
  <TitlesOfParts>
    <vt:vector size="23" baseType="lpstr">
      <vt:lpstr>Arial</vt:lpstr>
      <vt:lpstr>Corbel</vt:lpstr>
      <vt:lpstr>Gill Sans MT</vt:lpstr>
      <vt:lpstr>Impact</vt:lpstr>
      <vt:lpstr>Badge</vt:lpstr>
      <vt:lpstr>БЕЗОПАСНОСТЬ ДОРОЖНОГО ДВИЖЕНИЯ</vt:lpstr>
      <vt:lpstr>остановочный и тормозной ПУТЬ АВТОМОБИЛЯ</vt:lpstr>
      <vt:lpstr>Тормозной путь – расстояние, которое потребуется автомобилю, чтобы полностью остановиться с момента начала работы системы торможения.</vt:lpstr>
      <vt:lpstr>Остановочный и тормозной путь</vt:lpstr>
      <vt:lpstr>Длина остановочного пути автомобиля</vt:lpstr>
      <vt:lpstr>Презентация PowerPoint</vt:lpstr>
      <vt:lpstr>Презентация PowerPoint</vt:lpstr>
      <vt:lpstr>Презентация PowerPoint</vt:lpstr>
      <vt:lpstr>ОТВЕТСТВЕННОСТЬ ЗА НАРУШЕНИЕ ПРАВИЛ ДОРОЖНОГО ДВИЖЕНИЯ</vt:lpstr>
      <vt:lpstr>ГЛАВА 18 КоАП Республики Беларусь «АДМИНИСТРАТИВНЫЕ ПРАВОНАРУШЕНИЯ ПРОТИВ БЕЗОПАСНОСТИ ДВИЖЕНИЯ И ЭКСПЛУАТАЦИИ ТРАНСПОРТА» </vt:lpstr>
      <vt:lpstr>Статья 18.8. Нарушение правил пользования транспортным средством </vt:lpstr>
      <vt:lpstr>Статья 18.20. Нарушение правил дорожного движения пешеходом и иными участниками дорожного движения [сокр. Автором]</vt:lpstr>
      <vt:lpstr>ГЛАВА 28 УК Республики Беларусь  «ПРЕСТУПЛЕНИЯ ПРОТИВ БЕЗОПАСНОСТИ ДВИЖЕНИЯ И ЭКСПЛУАТАЦИИ ТРАНСПОРТА»</vt:lpstr>
      <vt:lpstr>Статья 317. Нарушение правил дорожного движения или эксплуатации транспортных средств </vt:lpstr>
      <vt:lpstr>Статья 3171. Управление транспортным средством лицом, находящимся в состоянии опьянения, передача управления транспортным средством такому лицу либо отказ от прохождения проверки (освидетельствования) </vt:lpstr>
      <vt:lpstr>Статья 3172. Управление транспортным средством лицом, не имеющим права управления </vt:lpstr>
      <vt:lpstr>Статья 321. Нарушение правил, обеспечивающих безопасную работу транспорта </vt:lpstr>
      <vt:lpstr>Тест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БЕЗОПАСНОСТЬ ДОРОЖНОГО ДВИЖЕНИЯ</dc:title>
  <dc:creator>Ira</dc:creator>
  <cp:lastModifiedBy>Ira</cp:lastModifiedBy>
  <cp:revision>8</cp:revision>
  <dcterms:created xsi:type="dcterms:W3CDTF">2023-03-14T05:39:26Z</dcterms:created>
  <dcterms:modified xsi:type="dcterms:W3CDTF">2023-03-14T06:37:23Z</dcterms:modified>
</cp:coreProperties>
</file>