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4" r:id="rId1"/>
  </p:sldMasterIdLst>
  <p:notesMasterIdLst>
    <p:notesMasterId r:id="rId30"/>
  </p:notesMasterIdLst>
  <p:handoutMasterIdLst>
    <p:handoutMasterId r:id="rId31"/>
  </p:handoutMasterIdLst>
  <p:sldIdLst>
    <p:sldId id="263" r:id="rId2"/>
    <p:sldId id="270" r:id="rId3"/>
    <p:sldId id="292" r:id="rId4"/>
    <p:sldId id="264" r:id="rId5"/>
    <p:sldId id="266" r:id="rId6"/>
    <p:sldId id="268" r:id="rId7"/>
    <p:sldId id="265" r:id="rId8"/>
    <p:sldId id="269" r:id="rId9"/>
    <p:sldId id="272" r:id="rId10"/>
    <p:sldId id="273" r:id="rId11"/>
    <p:sldId id="274" r:id="rId12"/>
    <p:sldId id="275" r:id="rId13"/>
    <p:sldId id="276" r:id="rId14"/>
    <p:sldId id="277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5" r:id="rId24"/>
    <p:sldId id="290" r:id="rId25"/>
    <p:sldId id="296" r:id="rId26"/>
    <p:sldId id="297" r:id="rId27"/>
    <p:sldId id="291" r:id="rId28"/>
    <p:sldId id="294" r:id="rId29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BC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-120" y="-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DDD76544-2BDC-423B-8A56-C869EF9681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B457A69-DD7A-4814-B454-509EA1E31A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C34FF2-FC8E-4556-9D60-D38332180BD1}" type="datetime1">
              <a:rPr lang="ru-RU" smtClean="0"/>
              <a:t>19.01.2024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B546A4C2-6031-4A01-BE4E-25AD321982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798459B-9E02-40CE-9695-9F590AF69A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F4694-5D5F-453E-8C83-352A77A93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62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8F8C17D-B57A-46EF-AABA-F950FBBF0FDF}" type="datetime1">
              <a:rPr lang="ru-RU" noProof="0" smtClean="0"/>
              <a:t>19.01.2024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051351B-2C5D-457B-ABE5-B64DBC7BD41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270009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 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F53DE0-EC0B-49D8-9E3A-ECE8BA504DC4}" type="datetime1">
              <a:rPr lang="ru-RU" noProof="0" smtClean="0"/>
              <a:t>19.01.2024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079CAC6-A72B-4EF8-B465-34FA47827E7F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23293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597B32-12BC-4522-B635-B02D0C0A4DAB}" type="datetime1">
              <a:rPr lang="ru-RU" noProof="0" smtClean="0"/>
              <a:t>19.01.2024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079CAC6-A72B-4EF8-B465-34FA47827E7F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45427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 rtlCol="0"/>
          <a:lstStyle/>
          <a:p>
            <a:pPr rtl="0"/>
            <a:fld id="{5B5846D0-9F35-4315-BBF9-C301647D721F}" type="datetime1">
              <a:rPr lang="ru-RU" noProof="0" smtClean="0"/>
              <a:t>19.01.2024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 rtlCol="0"/>
          <a:lstStyle/>
          <a:p>
            <a:pPr rtl="0"/>
            <a:fld id="{0079CAC6-A72B-4EF8-B465-34FA47827E7F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01354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8791C15-C657-4BDD-9223-2C0ED6014560}" type="datetime1">
              <a:rPr lang="ru-RU" noProof="0" smtClean="0"/>
              <a:t>19.01.2024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079CAC6-A72B-4EF8-B465-34FA47827E7F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67582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 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rtlCol="0"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14205720-1306-44C5-BC59-441AB9F79DA8}" type="datetime1">
              <a:rPr lang="ru-RU" noProof="0" smtClean="0"/>
              <a:t>19.01.2024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0079CAC6-A72B-4EF8-B465-34FA47827E7F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97606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A58E7D-D4BD-46D5-88FF-67A0BAF61370}" type="datetime1">
              <a:rPr lang="ru-RU" noProof="0" smtClean="0"/>
              <a:t>19.01.2024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079CAC6-A72B-4EF8-B465-34FA47827E7F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6601649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 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4BBF8F-B15E-4A09-B7DD-CEB4DB596DBF}" type="datetime1">
              <a:rPr lang="ru-RU" noProof="0" smtClean="0"/>
              <a:t>19.01.2024</a:t>
            </a:fld>
            <a:endParaRPr lang="ru-RU" noProof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079CAC6-A72B-4EF8-B465-34FA47827E7F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4065215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9C1510-36D7-4880-94BE-139A153BA3C0}" type="datetime1">
              <a:rPr lang="ru-RU" noProof="0" smtClean="0"/>
              <a:t>19.01.2024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079CAC6-A72B-4EF8-B465-34FA47827E7F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56017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544CD1-3461-46B4-A3D2-E749DF448618}" type="datetime1">
              <a:rPr lang="ru-RU" noProof="0" smtClean="0"/>
              <a:t>19.01.2024</a:t>
            </a:fld>
            <a:endParaRPr lang="ru-RU" noProof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079CAC6-A72B-4EF8-B465-34FA47827E7F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7269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 rtlCol="0"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B70943-75D8-4146-BE67-DC2D9192AB41}" type="datetime1">
              <a:rPr lang="ru-RU" noProof="0" smtClean="0"/>
              <a:t>19.01.2024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079CAC6-A72B-4EF8-B465-34FA47827E7F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2350777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rtlCol="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 rtlCol="0"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04A5C6-BC84-42CF-85D1-64CB3EBABD31}" type="datetime1">
              <a:rPr lang="ru-RU" noProof="0" smtClean="0"/>
              <a:t>19.01.2024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079CAC6-A72B-4EF8-B465-34FA47827E7F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36791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 rtl="0"/>
            <a:fld id="{440965C8-9BCA-4DA3-8E49-851CD8EEDFCB}" type="datetime1">
              <a:rPr lang="ru-RU" noProof="0" smtClean="0"/>
              <a:t>19.01.2024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 rtl="0"/>
            <a:fld id="{0079CAC6-A72B-4EF8-B465-34FA47827E7F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7594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Ответственность за Распространение </a:t>
            </a:r>
            <a:r>
              <a:rPr lang="ru-RU" sz="4000" b="1" dirty="0"/>
              <a:t>информации в компьютерной глобальной сети интернет</a:t>
            </a:r>
          </a:p>
        </p:txBody>
      </p:sp>
    </p:spTree>
    <p:extLst>
      <p:ext uri="{BB962C8B-B14F-4D97-AF65-F5344CB8AC3E}">
        <p14:creationId xmlns:p14="http://schemas.microsoft.com/office/powerpoint/2010/main" val="419865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Пример 2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68" y="2011362"/>
            <a:ext cx="6526985" cy="4677673"/>
          </a:xfrm>
        </p:spPr>
      </p:pic>
    </p:spTree>
    <p:extLst>
      <p:ext uri="{BB962C8B-B14F-4D97-AF65-F5344CB8AC3E}">
        <p14:creationId xmlns:p14="http://schemas.microsoft.com/office/powerpoint/2010/main" val="351195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Пример 3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252" y="1906295"/>
            <a:ext cx="6028118" cy="4822496"/>
          </a:xfrm>
        </p:spPr>
      </p:pic>
    </p:spTree>
    <p:extLst>
      <p:ext uri="{BB962C8B-B14F-4D97-AF65-F5344CB8AC3E}">
        <p14:creationId xmlns:p14="http://schemas.microsoft.com/office/powerpoint/2010/main" val="18022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/>
              <a:t>Ответственность за Распространение информации в компьютерной глобальной сети интернет</a:t>
            </a:r>
            <a:endParaRPr lang="ru-RU" sz="36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736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1. Может ли пациент на приеме у врача вести аудио- или видеозапись?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r>
              <a:rPr lang="ru-RU" sz="3200" dirty="0"/>
              <a:t>А) Производить аудио- или видеозапись своего приема у врача пациент не вправе без согласия врача</a:t>
            </a:r>
          </a:p>
          <a:p>
            <a:r>
              <a:rPr lang="ru-RU" sz="3200" dirty="0"/>
              <a:t>Б) Производить аудио- или видеозапись своего приема у врача пациент не вправе</a:t>
            </a:r>
            <a:r>
              <a:rPr lang="ru-RU" sz="3200" b="1" dirty="0"/>
              <a:t> </a:t>
            </a:r>
            <a:endParaRPr lang="ru-RU" sz="3200" dirty="0"/>
          </a:p>
          <a:p>
            <a:r>
              <a:rPr lang="ru-RU" sz="3200" dirty="0"/>
              <a:t>В) Производить аудио- или видеозапись своего приема у врача пациент </a:t>
            </a:r>
            <a:r>
              <a:rPr lang="ru-RU" sz="3200" dirty="0" smtClean="0"/>
              <a:t>вправе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51656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2. Информацию о частной жизни и персональные данные физического лица</a:t>
            </a:r>
            <a:r>
              <a:rPr lang="ru-RU" b="1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r>
              <a:rPr lang="ru-RU" sz="3200" dirty="0"/>
              <a:t>А) можно распространять</a:t>
            </a:r>
          </a:p>
          <a:p>
            <a:r>
              <a:rPr lang="ru-RU" sz="3200" dirty="0"/>
              <a:t>Б) можно распространять с согласия самого лица</a:t>
            </a:r>
          </a:p>
          <a:p>
            <a:r>
              <a:rPr lang="ru-RU" sz="3200" dirty="0"/>
              <a:t>В) можно распространять только с согласия самого совершеннолетнего дееспособного </a:t>
            </a:r>
            <a:r>
              <a:rPr lang="ru-RU" sz="3200" dirty="0" smtClean="0"/>
              <a:t>лица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64598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/>
              <a:t>3. </a:t>
            </a:r>
            <a:r>
              <a:rPr lang="ru-RU" sz="2800" b="1" dirty="0"/>
              <a:t>За умышленное унижение чести и достоинства личности, выраженное в неприличной форме (оскорбление) предусмотрена</a:t>
            </a:r>
            <a:r>
              <a:rPr lang="ru-RU" sz="2800" b="1" dirty="0" smtClean="0"/>
              <a:t>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r>
              <a:rPr lang="ru-RU" sz="4400" dirty="0" smtClean="0"/>
              <a:t>А</a:t>
            </a:r>
            <a:r>
              <a:rPr lang="ru-RU" sz="4400" dirty="0"/>
              <a:t>) уголовная ответственность</a:t>
            </a:r>
          </a:p>
          <a:p>
            <a:r>
              <a:rPr lang="ru-RU" sz="4400" dirty="0"/>
              <a:t>Б) административная </a:t>
            </a:r>
            <a:r>
              <a:rPr lang="ru-RU" sz="4400" dirty="0" smtClean="0"/>
              <a:t>ответственность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26123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4. </a:t>
            </a:r>
            <a:r>
              <a:rPr lang="ru-RU" b="1" dirty="0"/>
              <a:t>За заведомо ложное </a:t>
            </a:r>
            <a:r>
              <a:rPr lang="ru-RU" b="1" dirty="0" smtClean="0"/>
              <a:t>сообщение: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r>
              <a:rPr lang="ru-RU" sz="4400" dirty="0" smtClean="0"/>
              <a:t>А</a:t>
            </a:r>
            <a:r>
              <a:rPr lang="ru-RU" sz="4400" dirty="0"/>
              <a:t>) </a:t>
            </a:r>
            <a:r>
              <a:rPr lang="ru-RU" sz="4400" dirty="0" smtClean="0"/>
              <a:t>установлена уголовная </a:t>
            </a:r>
            <a:r>
              <a:rPr lang="ru-RU" sz="4400" dirty="0"/>
              <a:t>ответственность</a:t>
            </a:r>
          </a:p>
          <a:p>
            <a:r>
              <a:rPr lang="ru-RU" sz="4400" dirty="0"/>
              <a:t>Б) </a:t>
            </a:r>
            <a:r>
              <a:rPr lang="ru-RU" sz="4400" dirty="0" smtClean="0"/>
              <a:t>установлена административная ответственность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07898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5. </a:t>
            </a:r>
            <a:r>
              <a:rPr lang="ru-RU" sz="3200" b="1" dirty="0"/>
              <a:t>За распространение порнографических материалов или предметов порнографического характера: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r>
              <a:rPr lang="ru-RU" sz="4400" dirty="0" smtClean="0"/>
              <a:t>А</a:t>
            </a:r>
            <a:r>
              <a:rPr lang="ru-RU" sz="4400" dirty="0"/>
              <a:t>) </a:t>
            </a:r>
            <a:r>
              <a:rPr lang="ru-RU" sz="4400" dirty="0" smtClean="0"/>
              <a:t>установлена уголовная </a:t>
            </a:r>
            <a:r>
              <a:rPr lang="ru-RU" sz="4400" dirty="0"/>
              <a:t>ответственность</a:t>
            </a:r>
          </a:p>
          <a:p>
            <a:r>
              <a:rPr lang="ru-RU" sz="4400" dirty="0"/>
              <a:t>Б) </a:t>
            </a:r>
            <a:r>
              <a:rPr lang="ru-RU" sz="4400" dirty="0" smtClean="0"/>
              <a:t>установлена административная ответственность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97447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/>
              <a:t>6. </a:t>
            </a:r>
            <a:r>
              <a:rPr lang="ru-RU" sz="3200" b="1" dirty="0"/>
              <a:t>Распространение кино- и видеофильмов или иных произведений, пропагандирующих культ насилия и жестокости, влечет</a:t>
            </a:r>
            <a:r>
              <a:rPr lang="ru-RU" sz="3200" b="1" dirty="0" smtClean="0"/>
              <a:t>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ru-RU" sz="3600" dirty="0" smtClean="0"/>
              <a:t>А</a:t>
            </a:r>
            <a:r>
              <a:rPr lang="ru-RU" sz="3600" dirty="0"/>
              <a:t>) наложение штрафа в размере от десяти до тридцати базовых величин с конфискацией указанных произведений</a:t>
            </a:r>
          </a:p>
          <a:p>
            <a:r>
              <a:rPr lang="ru-RU" sz="3600" dirty="0"/>
              <a:t>Б) вынесение лицу предупреждения</a:t>
            </a:r>
          </a:p>
          <a:p>
            <a:r>
              <a:rPr lang="ru-RU" sz="3600" dirty="0"/>
              <a:t>В) наложение штрафа в размере от десяти до тридцати базовых величин </a:t>
            </a:r>
          </a:p>
          <a:p>
            <a:r>
              <a:rPr lang="ru-RU" sz="3600" dirty="0"/>
              <a:t>Г) конфискацию указанных произведений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985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7. </a:t>
            </a:r>
            <a:r>
              <a:rPr lang="ru-RU" b="1" dirty="0"/>
              <a:t>За распространение нацистской символики или атрибутики</a:t>
            </a:r>
            <a:r>
              <a:rPr lang="ru-RU" b="1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ru-RU" sz="4400" dirty="0" smtClean="0"/>
              <a:t>А</a:t>
            </a:r>
            <a:r>
              <a:rPr lang="ru-RU" sz="4400" dirty="0"/>
              <a:t>) установлена </a:t>
            </a:r>
            <a:r>
              <a:rPr lang="ru-RU" sz="4400" dirty="0" smtClean="0"/>
              <a:t>административная ответственность</a:t>
            </a:r>
            <a:endParaRPr lang="ru-RU" sz="4400" dirty="0"/>
          </a:p>
          <a:p>
            <a:r>
              <a:rPr lang="ru-RU" sz="4400" dirty="0"/>
              <a:t>Б) установлена </a:t>
            </a:r>
            <a:r>
              <a:rPr lang="ru-RU" sz="4400" dirty="0" smtClean="0"/>
              <a:t>уголовная ответственность</a:t>
            </a:r>
            <a:endParaRPr lang="ru-RU" sz="4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5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Информационная гигиена</a:t>
            </a:r>
            <a:endParaRPr lang="ru-RU" dirty="0"/>
          </a:p>
        </p:txBody>
      </p:sp>
      <p:pic>
        <p:nvPicPr>
          <p:cNvPr id="5" name="Цифровая гигиен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5850" y="2011363"/>
            <a:ext cx="7478713" cy="4206875"/>
          </a:xfrm>
        </p:spPr>
      </p:pic>
    </p:spTree>
    <p:extLst>
      <p:ext uri="{BB962C8B-B14F-4D97-AF65-F5344CB8AC3E}">
        <p14:creationId xmlns:p14="http://schemas.microsoft.com/office/powerpoint/2010/main" val="264994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/>
              <a:t>8. </a:t>
            </a:r>
            <a:r>
              <a:rPr lang="ru-RU" sz="3200" b="1" dirty="0"/>
              <a:t>За распространение информационной продукции, содержащей призывы к экстремистской деятельности или пропагандирующей такую деятельность</a:t>
            </a:r>
            <a:r>
              <a:rPr lang="ru-RU" sz="3200" b="1" dirty="0" smtClean="0"/>
              <a:t>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ru-RU" sz="4400" dirty="0" smtClean="0"/>
              <a:t>А</a:t>
            </a:r>
            <a:r>
              <a:rPr lang="ru-RU" sz="4400" dirty="0"/>
              <a:t>) установлена </a:t>
            </a:r>
            <a:r>
              <a:rPr lang="ru-RU" sz="4400" dirty="0" smtClean="0"/>
              <a:t>административная ответственность</a:t>
            </a:r>
            <a:endParaRPr lang="ru-RU" sz="4400" dirty="0"/>
          </a:p>
          <a:p>
            <a:r>
              <a:rPr lang="ru-RU" sz="4400" dirty="0"/>
              <a:t>Б) установлена </a:t>
            </a:r>
            <a:r>
              <a:rPr lang="ru-RU" sz="4400" dirty="0" smtClean="0"/>
              <a:t>уголовная ответственность</a:t>
            </a:r>
            <a:endParaRPr lang="ru-RU" sz="4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977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9. </a:t>
            </a:r>
            <a:r>
              <a:rPr lang="ru-RU" b="1" dirty="0"/>
              <a:t>Республиканский список экстремистских материалов расположен</a:t>
            </a:r>
            <a:r>
              <a:rPr lang="ru-RU" b="1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02919" y="2011680"/>
            <a:ext cx="9784080" cy="4408998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Autofit/>
          </a:bodyPr>
          <a:lstStyle/>
          <a:p>
            <a:r>
              <a:rPr lang="ru-RU" sz="3200" dirty="0" smtClean="0"/>
              <a:t>А</a:t>
            </a:r>
            <a:r>
              <a:rPr lang="ru-RU" sz="3200" dirty="0"/>
              <a:t>) на сайте Министерства информации Республики Беларусь</a:t>
            </a:r>
          </a:p>
          <a:p>
            <a:r>
              <a:rPr lang="ru-RU" sz="3200" dirty="0"/>
              <a:t>Б) на сайте Министерства внутренних дел Республики Беларусь</a:t>
            </a:r>
          </a:p>
          <a:p>
            <a:r>
              <a:rPr lang="ru-RU" sz="3200" dirty="0"/>
              <a:t>В) на сайте Генеральной прокуратуры Республики Беларусь</a:t>
            </a:r>
          </a:p>
          <a:p>
            <a:r>
              <a:rPr lang="ru-RU" sz="3200" dirty="0"/>
              <a:t>Г) на сайте Верховного Суда Республики Беларусь</a:t>
            </a:r>
          </a:p>
          <a:p>
            <a:r>
              <a:rPr lang="ru-RU" sz="3200" dirty="0"/>
              <a:t>Д) на сайте Президента Республики Беларусь</a:t>
            </a:r>
          </a:p>
        </p:txBody>
      </p:sp>
    </p:spTree>
    <p:extLst>
      <p:ext uri="{BB962C8B-B14F-4D97-AF65-F5344CB8AC3E}">
        <p14:creationId xmlns:p14="http://schemas.microsoft.com/office/powerpoint/2010/main" val="124241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10. </a:t>
            </a:r>
            <a:r>
              <a:rPr lang="ru-RU" sz="3200" b="1" dirty="0"/>
              <a:t>Распространение методик либо иных материалов о способах изготовления взрывных устройств и взрывчатых веществ влечет</a:t>
            </a:r>
            <a:r>
              <a:rPr lang="ru-RU" sz="3200" b="1" dirty="0" smtClean="0"/>
              <a:t>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02919" y="2011679"/>
            <a:ext cx="9784080" cy="4428877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Autofit/>
          </a:bodyPr>
          <a:lstStyle/>
          <a:p>
            <a:r>
              <a:rPr lang="ru-RU" sz="4400" dirty="0" smtClean="0"/>
              <a:t>А</a:t>
            </a:r>
            <a:r>
              <a:rPr lang="ru-RU" sz="4400" dirty="0"/>
              <a:t>) наложение штрафа в размере от </a:t>
            </a:r>
            <a:r>
              <a:rPr lang="ru-RU" sz="4400" dirty="0" smtClean="0"/>
              <a:t>10 </a:t>
            </a:r>
            <a:r>
              <a:rPr lang="ru-RU" sz="4400" dirty="0"/>
              <a:t>до </a:t>
            </a:r>
            <a:r>
              <a:rPr lang="ru-RU" sz="4400" dirty="0" smtClean="0"/>
              <a:t>30 </a:t>
            </a:r>
            <a:r>
              <a:rPr lang="ru-RU" sz="4400" dirty="0"/>
              <a:t>базовых </a:t>
            </a:r>
            <a:r>
              <a:rPr lang="ru-RU" sz="4400" dirty="0" smtClean="0"/>
              <a:t>величин</a:t>
            </a:r>
            <a:endParaRPr lang="ru-RU" sz="4400" dirty="0"/>
          </a:p>
          <a:p>
            <a:r>
              <a:rPr lang="ru-RU" sz="4400" dirty="0"/>
              <a:t>Б) общественные </a:t>
            </a:r>
            <a:r>
              <a:rPr lang="ru-RU" sz="4400" dirty="0" smtClean="0"/>
              <a:t>работы </a:t>
            </a:r>
            <a:endParaRPr lang="ru-RU" sz="4400" dirty="0"/>
          </a:p>
          <a:p>
            <a:r>
              <a:rPr lang="ru-RU" sz="4400" dirty="0"/>
              <a:t>В) административный </a:t>
            </a:r>
            <a:r>
              <a:rPr lang="ru-RU" sz="4400" dirty="0" smtClean="0"/>
              <a:t>арест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61120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10. </a:t>
            </a:r>
            <a:r>
              <a:rPr lang="ru-RU" sz="3200" b="1" dirty="0"/>
              <a:t>Распространение методик либо иных материалов о способах изготовления взрывных устройств и взрывчатых веществ влечет</a:t>
            </a:r>
            <a:r>
              <a:rPr lang="ru-RU" sz="3200" b="1" dirty="0" smtClean="0"/>
              <a:t>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02919" y="2011679"/>
            <a:ext cx="9784080" cy="4428877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Autofit/>
          </a:bodyPr>
          <a:lstStyle/>
          <a:p>
            <a:r>
              <a:rPr lang="ru-RU" sz="3600" dirty="0" smtClean="0"/>
              <a:t>А</a:t>
            </a:r>
            <a:r>
              <a:rPr lang="ru-RU" sz="3600" dirty="0"/>
              <a:t>) наложение штрафа в размере от </a:t>
            </a:r>
            <a:r>
              <a:rPr lang="ru-RU" sz="3600" dirty="0" smtClean="0"/>
              <a:t>10 </a:t>
            </a:r>
            <a:r>
              <a:rPr lang="ru-RU" sz="3600" dirty="0"/>
              <a:t>до </a:t>
            </a:r>
            <a:r>
              <a:rPr lang="ru-RU" sz="3600" dirty="0" smtClean="0"/>
              <a:t>30 </a:t>
            </a:r>
            <a:r>
              <a:rPr lang="ru-RU" sz="3600" dirty="0"/>
              <a:t>базовых </a:t>
            </a:r>
            <a:r>
              <a:rPr lang="ru-RU" sz="3600" dirty="0" smtClean="0"/>
              <a:t>величин</a:t>
            </a:r>
            <a:endParaRPr lang="ru-RU" sz="3600" dirty="0"/>
          </a:p>
          <a:p>
            <a:r>
              <a:rPr lang="ru-RU" sz="3600" dirty="0"/>
              <a:t>Б) общественные </a:t>
            </a:r>
            <a:r>
              <a:rPr lang="ru-RU" sz="3600" dirty="0" smtClean="0"/>
              <a:t>работы </a:t>
            </a:r>
            <a:endParaRPr lang="ru-RU" sz="3600" dirty="0"/>
          </a:p>
          <a:p>
            <a:r>
              <a:rPr lang="ru-RU" sz="3600" dirty="0"/>
              <a:t>В) административный </a:t>
            </a:r>
            <a:r>
              <a:rPr lang="ru-RU" sz="3600" dirty="0" smtClean="0"/>
              <a:t>арест</a:t>
            </a:r>
          </a:p>
          <a:p>
            <a:r>
              <a:rPr lang="ru-RU" sz="3600" u="sng" dirty="0" smtClean="0"/>
              <a:t>+ конфискация </a:t>
            </a:r>
            <a:r>
              <a:rPr lang="ru-RU" sz="3600" u="sng" dirty="0"/>
              <a:t>предмета административного правонарушения, а также орудий и средств совершения указанного нарушения</a:t>
            </a:r>
          </a:p>
        </p:txBody>
      </p:sp>
    </p:spTree>
    <p:extLst>
      <p:ext uri="{BB962C8B-B14F-4D97-AF65-F5344CB8AC3E}">
        <p14:creationId xmlns:p14="http://schemas.microsoft.com/office/powerpoint/2010/main" val="107157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11. </a:t>
            </a:r>
            <a:r>
              <a:rPr lang="ru-RU" b="1" dirty="0"/>
              <a:t>За финансирование террористической деятельности</a:t>
            </a:r>
            <a:r>
              <a:rPr lang="ru-RU" b="1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ru-RU" sz="4400" dirty="0" smtClean="0"/>
              <a:t>А</a:t>
            </a:r>
            <a:r>
              <a:rPr lang="ru-RU" sz="4400" dirty="0"/>
              <a:t>) установлена </a:t>
            </a:r>
            <a:r>
              <a:rPr lang="ru-RU" sz="4400" dirty="0" smtClean="0"/>
              <a:t>административная ответственность</a:t>
            </a:r>
            <a:endParaRPr lang="ru-RU" sz="4400" dirty="0"/>
          </a:p>
          <a:p>
            <a:r>
              <a:rPr lang="ru-RU" sz="4400" dirty="0"/>
              <a:t>Б) установлена </a:t>
            </a:r>
            <a:r>
              <a:rPr lang="ru-RU" sz="4400" dirty="0" smtClean="0"/>
              <a:t>уголовная ответственность</a:t>
            </a:r>
            <a:endParaRPr lang="ru-RU" sz="4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298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12. </a:t>
            </a:r>
            <a:r>
              <a:rPr lang="ru-RU" b="1" dirty="0"/>
              <a:t>За несанкционированный доступ к компьютерной информации</a:t>
            </a:r>
            <a:r>
              <a:rPr lang="ru-RU" b="1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ru-RU" sz="4400" dirty="0" smtClean="0"/>
              <a:t>А</a:t>
            </a:r>
            <a:r>
              <a:rPr lang="ru-RU" sz="4400" dirty="0"/>
              <a:t>) установлена </a:t>
            </a:r>
            <a:r>
              <a:rPr lang="ru-RU" sz="4400" dirty="0" smtClean="0"/>
              <a:t>административная ответственность</a:t>
            </a:r>
            <a:endParaRPr lang="ru-RU" sz="4400" dirty="0"/>
          </a:p>
          <a:p>
            <a:r>
              <a:rPr lang="ru-RU" sz="4400" dirty="0"/>
              <a:t>Б) установлена </a:t>
            </a:r>
            <a:r>
              <a:rPr lang="ru-RU" sz="4400" dirty="0" smtClean="0"/>
              <a:t>уголовная ответственность</a:t>
            </a:r>
            <a:endParaRPr lang="ru-RU" sz="4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276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13. </a:t>
            </a:r>
            <a:r>
              <a:rPr lang="ru-RU" b="1" dirty="0"/>
              <a:t>За незаконное распространение персональных данных физических лиц</a:t>
            </a:r>
            <a:r>
              <a:rPr lang="ru-RU" b="1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ru-RU" sz="4400" dirty="0" smtClean="0"/>
              <a:t>А</a:t>
            </a:r>
            <a:r>
              <a:rPr lang="ru-RU" sz="4400" dirty="0"/>
              <a:t>) установлена </a:t>
            </a:r>
            <a:r>
              <a:rPr lang="ru-RU" sz="4400" dirty="0" smtClean="0"/>
              <a:t>административная ответственность</a:t>
            </a:r>
            <a:endParaRPr lang="ru-RU" sz="4400" dirty="0"/>
          </a:p>
          <a:p>
            <a:r>
              <a:rPr lang="ru-RU" sz="4400" dirty="0"/>
              <a:t>Б) установлена </a:t>
            </a:r>
            <a:r>
              <a:rPr lang="ru-RU" sz="4400" dirty="0" smtClean="0"/>
              <a:t>уголовная ответственность</a:t>
            </a:r>
            <a:endParaRPr lang="ru-RU" sz="4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004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14. </a:t>
            </a:r>
            <a:r>
              <a:rPr lang="ru-RU" sz="3200" b="1" dirty="0"/>
              <a:t>За распространение заведомо ложных, порочащих другое лицо сведений (клевету</a:t>
            </a:r>
            <a:r>
              <a:rPr lang="ru-RU" sz="3200" b="1" dirty="0" smtClean="0"/>
              <a:t>):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ru-RU" sz="4400" dirty="0" smtClean="0"/>
              <a:t>А</a:t>
            </a:r>
            <a:r>
              <a:rPr lang="ru-RU" sz="4400" dirty="0"/>
              <a:t>) виновное лицо может быть привлечено к административной ответственности</a:t>
            </a:r>
          </a:p>
          <a:p>
            <a:r>
              <a:rPr lang="ru-RU" sz="4400" dirty="0"/>
              <a:t>Б) виновное лицо может быть привлечено к уголовной ответственности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168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20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Тест «Легко ли </a:t>
            </a:r>
            <a:r>
              <a:rPr lang="ru-RU" b="1" dirty="0" smtClean="0"/>
              <a:t>вами </a:t>
            </a:r>
            <a:r>
              <a:rPr lang="ru-RU" b="1" dirty="0"/>
              <a:t>манипулировать?»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264" y="1908314"/>
            <a:ext cx="8941529" cy="4820478"/>
          </a:xfrm>
        </p:spPr>
      </p:pic>
    </p:spTree>
    <p:extLst>
      <p:ext uri="{BB962C8B-B14F-4D97-AF65-F5344CB8AC3E}">
        <p14:creationId xmlns:p14="http://schemas.microsoft.com/office/powerpoint/2010/main" val="165874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Что такое «</a:t>
            </a:r>
            <a:r>
              <a:rPr lang="ru-RU" b="1" dirty="0" err="1"/>
              <a:t>фейки</a:t>
            </a:r>
            <a:r>
              <a:rPr lang="ru-RU" b="1" dirty="0"/>
              <a:t>»?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Это информация, которая не соответствует действительности. Говоря простым языком – информационные «</a:t>
            </a:r>
            <a:r>
              <a:rPr lang="ru-RU" sz="4000" dirty="0" err="1"/>
              <a:t>вбросы</a:t>
            </a:r>
            <a:r>
              <a:rPr lang="ru-RU" sz="4000" dirty="0"/>
              <a:t>». </a:t>
            </a:r>
            <a:endParaRPr lang="ru-RU" sz="4000" dirty="0" smtClean="0"/>
          </a:p>
          <a:p>
            <a:r>
              <a:rPr lang="ru-RU" sz="4000" dirty="0" smtClean="0"/>
              <a:t>Зачастую </a:t>
            </a:r>
            <a:r>
              <a:rPr lang="ru-RU" sz="4000" dirty="0"/>
              <a:t>они появляются в социальных сетях, в </a:t>
            </a:r>
            <a:r>
              <a:rPr lang="ru-RU" sz="4000" dirty="0" err="1"/>
              <a:t>телеграм</a:t>
            </a:r>
            <a:r>
              <a:rPr lang="ru-RU" sz="4000" dirty="0"/>
              <a:t>-каналах, а также и, казалось бы, в авторитетных СМИ.</a:t>
            </a:r>
          </a:p>
        </p:txBody>
      </p:sp>
    </p:spTree>
    <p:extLst>
      <p:ext uri="{BB962C8B-B14F-4D97-AF65-F5344CB8AC3E}">
        <p14:creationId xmlns:p14="http://schemas.microsoft.com/office/powerpoint/2010/main" val="172698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Зачем </a:t>
            </a:r>
            <a:r>
              <a:rPr lang="ru-RU" b="1" dirty="0" smtClean="0"/>
              <a:t>распространять «</a:t>
            </a:r>
            <a:r>
              <a:rPr lang="ru-RU" b="1" dirty="0" err="1" smtClean="0"/>
              <a:t>фейки</a:t>
            </a:r>
            <a:r>
              <a:rPr lang="ru-RU" b="1" dirty="0" smtClean="0"/>
              <a:t>»?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8478" y="2011680"/>
            <a:ext cx="5711746" cy="4206240"/>
          </a:xfrm>
        </p:spPr>
        <p:txBody>
          <a:bodyPr>
            <a:noAutofit/>
          </a:bodyPr>
          <a:lstStyle/>
          <a:p>
            <a:r>
              <a:rPr lang="ru-RU" sz="2400" dirty="0"/>
              <a:t>создание социальной напряженности;</a:t>
            </a:r>
          </a:p>
          <a:p>
            <a:r>
              <a:rPr lang="ru-RU" sz="2400" dirty="0"/>
              <a:t>намеренная дезинформация пользователей о каких-либо фактах событиях для </a:t>
            </a:r>
            <a:r>
              <a:rPr lang="ru-RU" sz="2400" dirty="0" smtClean="0"/>
              <a:t>привлечения </a:t>
            </a:r>
            <a:r>
              <a:rPr lang="ru-RU" sz="2400" dirty="0"/>
              <a:t>внимания в целях зарабатывания денег; </a:t>
            </a:r>
          </a:p>
          <a:p>
            <a:r>
              <a:rPr lang="ru-RU" sz="2400" dirty="0"/>
              <a:t>формирование у потребителя информации определенного взгляда на вещи; </a:t>
            </a:r>
          </a:p>
          <a:p>
            <a:r>
              <a:rPr lang="ru-RU" sz="2400" dirty="0"/>
              <a:t>проведение мошеннических операций;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5716444" cy="4206240"/>
          </a:xfrm>
        </p:spPr>
        <p:txBody>
          <a:bodyPr>
            <a:noAutofit/>
          </a:bodyPr>
          <a:lstStyle/>
          <a:p>
            <a:r>
              <a:rPr lang="ru-RU" sz="2400" dirty="0"/>
              <a:t>открытое оскорбление определенных лиц; </a:t>
            </a:r>
          </a:p>
          <a:p>
            <a:r>
              <a:rPr lang="ru-RU" sz="2400" dirty="0" smtClean="0"/>
              <a:t>агитация</a:t>
            </a:r>
            <a:r>
              <a:rPr lang="ru-RU" sz="2400" dirty="0"/>
              <a:t>; </a:t>
            </a:r>
          </a:p>
          <a:p>
            <a:r>
              <a:rPr lang="ru-RU" sz="2400" dirty="0" err="1"/>
              <a:t>троллинг</a:t>
            </a:r>
            <a:r>
              <a:rPr lang="ru-RU" sz="2400" dirty="0"/>
              <a:t>; </a:t>
            </a:r>
          </a:p>
          <a:p>
            <a:r>
              <a:rPr lang="ru-RU" sz="2400" dirty="0"/>
              <a:t>реклама определенного продукта или обход лимитов для спама; </a:t>
            </a:r>
          </a:p>
          <a:p>
            <a:r>
              <a:rPr lang="ru-RU" sz="2400" dirty="0"/>
              <a:t>желание сохранить анонимность и конфиденциальность, не «светить» личной информацией; </a:t>
            </a:r>
          </a:p>
          <a:p>
            <a:r>
              <a:rPr lang="ru-RU" sz="2400" dirty="0"/>
              <a:t>личные мотивы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6855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распознать </a:t>
            </a:r>
            <a:r>
              <a:rPr lang="ru-RU" dirty="0" smtClean="0"/>
              <a:t>«</a:t>
            </a:r>
            <a:r>
              <a:rPr lang="ru-RU" dirty="0" err="1" smtClean="0"/>
              <a:t>фейк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1. отсутствие официального источника информации;</a:t>
            </a:r>
          </a:p>
          <a:p>
            <a:r>
              <a:rPr lang="ru-RU" sz="2800" dirty="0"/>
              <a:t>2. абсурдный или слишком эмоциональный заголовок;</a:t>
            </a:r>
          </a:p>
          <a:p>
            <a:r>
              <a:rPr lang="ru-RU" sz="2800" dirty="0"/>
              <a:t>3. материал без </a:t>
            </a:r>
            <a:r>
              <a:rPr lang="ru-RU" sz="2800" dirty="0" smtClean="0"/>
              <a:t>авторства</a:t>
            </a:r>
            <a:r>
              <a:rPr lang="en-US" sz="2800" dirty="0" smtClean="0"/>
              <a:t>;</a:t>
            </a:r>
            <a:r>
              <a:rPr lang="ru-RU" sz="2800" dirty="0" smtClean="0"/>
              <a:t>  </a:t>
            </a:r>
            <a:endParaRPr lang="ru-RU" sz="2800" dirty="0"/>
          </a:p>
          <a:p>
            <a:pPr fontAlgn="base"/>
            <a:r>
              <a:rPr lang="ru-RU" sz="2800" dirty="0"/>
              <a:t>4. размещение материала на неизвестном или сомнительном домене, в то время как официальные СМИ и известные медиа не пишут об </a:t>
            </a:r>
            <a:r>
              <a:rPr lang="ru-RU" sz="2800" dirty="0" smtClean="0"/>
              <a:t>этом</a:t>
            </a:r>
            <a:r>
              <a:rPr lang="en-US" sz="2800" dirty="0" smtClean="0"/>
              <a:t>;</a:t>
            </a:r>
            <a:endParaRPr lang="ru-RU" sz="2800" dirty="0"/>
          </a:p>
          <a:p>
            <a:r>
              <a:rPr lang="ru-RU" sz="2800" dirty="0"/>
              <a:t>на сайте, опубликовавшем </a:t>
            </a:r>
            <a:r>
              <a:rPr lang="ru-RU" sz="2800" dirty="0" err="1"/>
              <a:t>фейковую</a:t>
            </a:r>
            <a:r>
              <a:rPr lang="ru-RU" sz="2800" dirty="0"/>
              <a:t> новость, нет контактов редакции, формы обратной связи и любой возможность для связи с изданием.</a:t>
            </a:r>
          </a:p>
        </p:txBody>
      </p:sp>
    </p:spTree>
    <p:extLst>
      <p:ext uri="{BB962C8B-B14F-4D97-AF65-F5344CB8AC3E}">
        <p14:creationId xmlns:p14="http://schemas.microsoft.com/office/powerpoint/2010/main" val="62626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662" y="284176"/>
            <a:ext cx="11718234" cy="1508760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18661" y="2011680"/>
            <a:ext cx="5741563" cy="4206240"/>
          </a:xfrm>
        </p:spPr>
        <p:txBody>
          <a:bodyPr>
            <a:noAutofit/>
          </a:bodyPr>
          <a:lstStyle/>
          <a:p>
            <a:r>
              <a:rPr lang="ru-RU" sz="3000" dirty="0"/>
              <a:t>Не предпринимайте никаких шагов в состоянии импульса, если информация задела вас за живое, возмутила, испугала и т. д. </a:t>
            </a:r>
            <a:endParaRPr lang="en-US" sz="3000" dirty="0" smtClean="0"/>
          </a:p>
          <a:p>
            <a:r>
              <a:rPr lang="ru-RU" sz="3000" dirty="0" smtClean="0"/>
              <a:t>Если </a:t>
            </a:r>
            <a:r>
              <a:rPr lang="ru-RU" sz="3000" dirty="0"/>
              <a:t>возникло непреодолимое желание включиться в процесс, </a:t>
            </a:r>
            <a:r>
              <a:rPr lang="ru-RU" sz="3000" dirty="0" smtClean="0"/>
              <a:t>на 10 минут оставьте </a:t>
            </a:r>
            <a:r>
              <a:rPr lang="ru-RU" sz="3000" dirty="0" err="1" smtClean="0"/>
              <a:t>соцсети</a:t>
            </a:r>
            <a:r>
              <a:rPr lang="ru-RU" sz="3000" dirty="0" smtClean="0"/>
              <a:t> </a:t>
            </a:r>
            <a:r>
              <a:rPr lang="ru-RU" sz="3000" dirty="0"/>
              <a:t>в покое и </a:t>
            </a:r>
            <a:r>
              <a:rPr lang="ru-RU" sz="3000" dirty="0" smtClean="0"/>
              <a:t>займитесь чем-нибудь </a:t>
            </a:r>
            <a:r>
              <a:rPr lang="ru-RU" sz="3000" dirty="0"/>
              <a:t>другим. </a:t>
            </a:r>
            <a:endParaRPr lang="ru-RU" sz="3000" dirty="0" smtClean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230390" y="2011680"/>
            <a:ext cx="5706505" cy="4206240"/>
          </a:xfrm>
        </p:spPr>
        <p:txBody>
          <a:bodyPr>
            <a:normAutofit/>
          </a:bodyPr>
          <a:lstStyle/>
          <a:p>
            <a:r>
              <a:rPr lang="ru-RU" sz="3000" dirty="0"/>
              <a:t>Никогда не пишите гневные комментарии, не принимайте активного участия в дискуссии и ни в коем случае не грубите, даже если очень хочется или собеседник ведёт себя агрессивно</a:t>
            </a:r>
            <a:r>
              <a:rPr lang="ru-RU" sz="3000" dirty="0" smtClean="0"/>
              <a:t>.</a:t>
            </a:r>
            <a:endParaRPr lang="ru-RU" sz="30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397645"/>
              </p:ext>
            </p:extLst>
          </p:nvPr>
        </p:nvGraphicFramePr>
        <p:xfrm>
          <a:off x="218658" y="284176"/>
          <a:ext cx="11718236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9118">
                  <a:extLst>
                    <a:ext uri="{9D8B030D-6E8A-4147-A177-3AD203B41FA5}">
                      <a16:colId xmlns:a16="http://schemas.microsoft.com/office/drawing/2014/main" xmlns="" val="2849142168"/>
                    </a:ext>
                  </a:extLst>
                </a:gridCol>
                <a:gridCol w="5859118">
                  <a:extLst>
                    <a:ext uri="{9D8B030D-6E8A-4147-A177-3AD203B41FA5}">
                      <a16:colId xmlns:a16="http://schemas.microsoft.com/office/drawing/2014/main" xmlns="" val="3951739154"/>
                    </a:ext>
                  </a:extLst>
                </a:gridCol>
              </a:tblGrid>
              <a:tr h="15087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smtClean="0"/>
                        <a:t>НЕ ПОДДАВАЙТЕСЬ ЭМОЦИЯМ, ИЛИ ПРАВИЛО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smtClean="0"/>
                        <a:t>10 МИНУТ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 smtClean="0"/>
                    </a:p>
                    <a:p>
                      <a:pPr algn="ctr"/>
                      <a:r>
                        <a:rPr lang="ru-RU" sz="3200" dirty="0" smtClean="0"/>
                        <a:t>НЕ ПЕРЕСТУПАЙТЕ ЧЕРТУ</a:t>
                      </a:r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78626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00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Проверка информации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r>
              <a:rPr lang="ru-RU" sz="3600" dirty="0" smtClean="0"/>
              <a:t>Проверка на </a:t>
            </a:r>
            <a:r>
              <a:rPr lang="ru-RU" sz="3600" dirty="0" err="1" smtClean="0"/>
              <a:t>экспертность</a:t>
            </a:r>
            <a:endParaRPr lang="ru-RU" sz="3600" dirty="0" smtClean="0"/>
          </a:p>
          <a:p>
            <a:r>
              <a:rPr lang="ru-RU" sz="3600" dirty="0" smtClean="0"/>
              <a:t>Проверка на </a:t>
            </a:r>
            <a:r>
              <a:rPr lang="ru-RU" sz="3600" dirty="0" err="1" smtClean="0"/>
              <a:t>зашкаливание</a:t>
            </a:r>
            <a:r>
              <a:rPr lang="ru-RU" sz="3600" dirty="0" smtClean="0"/>
              <a:t> </a:t>
            </a:r>
            <a:r>
              <a:rPr lang="ru-RU" sz="3600" dirty="0"/>
              <a:t>эмоций, или шок </a:t>
            </a:r>
            <a:r>
              <a:rPr lang="ru-RU" sz="3600" dirty="0" err="1" smtClean="0"/>
              <a:t>контект</a:t>
            </a:r>
            <a:endParaRPr lang="ru-RU" sz="3600" dirty="0" smtClean="0"/>
          </a:p>
          <a:p>
            <a:r>
              <a:rPr lang="ru-RU" sz="3600" dirty="0" smtClean="0"/>
              <a:t>Проверка </a:t>
            </a:r>
            <a:r>
              <a:rPr lang="ru-RU" sz="3600" dirty="0"/>
              <a:t>уникальность </a:t>
            </a:r>
            <a:r>
              <a:rPr lang="ru-RU" sz="3600" dirty="0" smtClean="0"/>
              <a:t>изображения</a:t>
            </a:r>
          </a:p>
          <a:p>
            <a:r>
              <a:rPr lang="ru-RU" sz="3600" dirty="0" smtClean="0"/>
              <a:t>Проверка даты </a:t>
            </a:r>
            <a:r>
              <a:rPr lang="ru-RU" sz="3600" dirty="0"/>
              <a:t>публикаций </a:t>
            </a:r>
            <a:r>
              <a:rPr lang="ru-RU" sz="3600" dirty="0" smtClean="0"/>
              <a:t>дубликатов</a:t>
            </a:r>
          </a:p>
          <a:p>
            <a:r>
              <a:rPr lang="ru-RU" sz="3600" dirty="0"/>
              <a:t>Критический анализ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340455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Пример 1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480" y="2011363"/>
            <a:ext cx="6238850" cy="4669685"/>
          </a:xfrm>
        </p:spPr>
      </p:pic>
    </p:spTree>
    <p:extLst>
      <p:ext uri="{BB962C8B-B14F-4D97-AF65-F5344CB8AC3E}">
        <p14:creationId xmlns:p14="http://schemas.microsoft.com/office/powerpoint/2010/main" val="196163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Чередующиеся строки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30478334_TF11977135" id="{E79BA3EA-541C-43DB-8BF9-55B16A7A4AC5}" vid="{4BDB5D12-A3D6-4D11-8B9E-A75346B66687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правил поведения на игровой площадке</Template>
  <TotalTime>0</TotalTime>
  <Words>661</Words>
  <Application>Microsoft Office PowerPoint</Application>
  <PresentationFormat>Произвольный</PresentationFormat>
  <Paragraphs>96</Paragraphs>
  <Slides>28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Чередующиеся строки</vt:lpstr>
      <vt:lpstr>Ответственность за Распространение информации в компьютерной глобальной сети интернет</vt:lpstr>
      <vt:lpstr>Информационная гигиена</vt:lpstr>
      <vt:lpstr>Тест «Легко ли вами манипулировать?»</vt:lpstr>
      <vt:lpstr>Что такое «фейки»?</vt:lpstr>
      <vt:lpstr>Зачем распространять «фейки»?</vt:lpstr>
      <vt:lpstr>Как распознать «фейк»</vt:lpstr>
      <vt:lpstr>Презентация PowerPoint</vt:lpstr>
      <vt:lpstr>Проверка информации</vt:lpstr>
      <vt:lpstr>Пример 1</vt:lpstr>
      <vt:lpstr>Пример 2</vt:lpstr>
      <vt:lpstr>Пример 3</vt:lpstr>
      <vt:lpstr>Ответственность за Распространение информации в компьютерной глобальной сети интернет</vt:lpstr>
      <vt:lpstr>1. Может ли пациент на приеме у врача вести аудио- или видеозапись?</vt:lpstr>
      <vt:lpstr>2. Информацию о частной жизни и персональные данные физического лица:</vt:lpstr>
      <vt:lpstr>3. За умышленное унижение чести и достоинства личности, выраженное в неприличной форме (оскорбление) предусмотрена:</vt:lpstr>
      <vt:lpstr>4. За заведомо ложное сообщение: </vt:lpstr>
      <vt:lpstr>5. За распространение порнографических материалов или предметов порнографического характера:</vt:lpstr>
      <vt:lpstr>6. Распространение кино- и видеофильмов или иных произведений, пропагандирующих культ насилия и жестокости, влечет:</vt:lpstr>
      <vt:lpstr>7. За распространение нацистской символики или атрибутики:</vt:lpstr>
      <vt:lpstr>8. За распространение информационной продукции, содержащей призывы к экстремистской деятельности или пропагандирующей такую деятельность:</vt:lpstr>
      <vt:lpstr>9. Республиканский список экстремистских материалов расположен:</vt:lpstr>
      <vt:lpstr>10. Распространение методик либо иных материалов о способах изготовления взрывных устройств и взрывчатых веществ влечет:</vt:lpstr>
      <vt:lpstr>10. Распространение методик либо иных материалов о способах изготовления взрывных устройств и взрывчатых веществ влечет:</vt:lpstr>
      <vt:lpstr>11. За финансирование террористической деятельности:</vt:lpstr>
      <vt:lpstr>12. За несанкционированный доступ к компьютерной информации:</vt:lpstr>
      <vt:lpstr>13. За незаконное распространение персональных данных физических лиц:</vt:lpstr>
      <vt:lpstr>14. За распространение заведомо ложных, порочащих другое лицо сведений (клевету):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2023-01-27T14:58:10Z</dcterms:created>
  <dcterms:modified xsi:type="dcterms:W3CDTF">2024-01-19T12:42:59Z</dcterms:modified>
</cp:coreProperties>
</file>