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ffc55778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ffc55778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ffc5577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ffc5577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ffc55778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ffc5577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ffc5577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ffc5577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0ffc5577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10ffc5577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0ffc5577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10ffc5577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0ffc5577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0ffc5577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ffc5577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ffc5577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ffc55778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ffc5577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ffc5577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0ffc5577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ffc5577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ffc5577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ffc55778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ffc55778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layout with centered title and subtitle placeholders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ru.wikipedia.org/wiki/%D0%A1%D0%BB%D1%83%D1%86%D0%BA%D0%B8%D0%B9_%D0%BF%D0%BE%D1%8F%D1%81" TargetMode="External"/><Relationship Id="rId4" Type="http://schemas.openxmlformats.org/officeDocument/2006/relationships/hyperlink" Target="http://ru.wikipedia.org/wiki/%D0%A1%D0%BB%D1%83%D1%86%D0%BA%D0%B8%D0%B9_%D0%BF%D0%BE%D1%8F%D1%81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://www.velvet.by/files/userfiles/9686/d0b1d0b8d181d0b5d180.jpg" TargetMode="External"/><Relationship Id="rId10" Type="http://schemas.openxmlformats.org/officeDocument/2006/relationships/hyperlink" Target="http://olga-mir.blogspot.com.by/2011/04/blog-post_08.html" TargetMode="External"/><Relationship Id="rId13" Type="http://schemas.openxmlformats.org/officeDocument/2006/relationships/hyperlink" Target="http://allby.tv/article/4044/belorusskiy-narodnyiy-kostyum" TargetMode="External"/><Relationship Id="rId12" Type="http://schemas.openxmlformats.org/officeDocument/2006/relationships/hyperlink" Target="http://grodnonews.by/upload/iblock/120/12006c52eadd264d4c00974ac034291b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belarus.by/dadvimages/001273_754606.jpg" TargetMode="External"/><Relationship Id="rId4" Type="http://schemas.openxmlformats.org/officeDocument/2006/relationships/hyperlink" Target="http://www.dilmed2000.by/sites/default/files/stendy__print2.jpg" TargetMode="External"/><Relationship Id="rId9" Type="http://schemas.openxmlformats.org/officeDocument/2006/relationships/hyperlink" Target="http://news.tut.by/society/175878.html" TargetMode="External"/><Relationship Id="rId15" Type="http://schemas.openxmlformats.org/officeDocument/2006/relationships/hyperlink" Target="http://www.embassybel.ru/i/upload/15980_original%5B1%5D.jpg" TargetMode="External"/><Relationship Id="rId14" Type="http://schemas.openxmlformats.org/officeDocument/2006/relationships/hyperlink" Target="http://www.tartaria.ru/Market/Image/Nail_len/loskut_2.aspx" TargetMode="External"/><Relationship Id="rId5" Type="http://schemas.openxmlformats.org/officeDocument/2006/relationships/hyperlink" Target="http://fotogrodno.net/2010/05/30/viii_festival_nacionalnykh_kultur_v_grodno.html" TargetMode="External"/><Relationship Id="rId6" Type="http://schemas.openxmlformats.org/officeDocument/2006/relationships/hyperlink" Target="http://sonca.org/assets/images/galleries/113/mapka_strojow.jpg" TargetMode="External"/><Relationship Id="rId7" Type="http://schemas.openxmlformats.org/officeDocument/2006/relationships/hyperlink" Target="http://www.razvitie.by/info/article/belorusskiy-nacionalnyy-kostyum-kultura-yungianskiy" TargetMode="External"/><Relationship Id="rId8" Type="http://schemas.openxmlformats.org/officeDocument/2006/relationships/hyperlink" Target="http://skarbnica.by/wp-content/uploads/2009/11/hat.jp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10" Type="http://schemas.openxmlformats.org/officeDocument/2006/relationships/image" Target="../media/image7.png"/><Relationship Id="rId9" Type="http://schemas.openxmlformats.org/officeDocument/2006/relationships/image" Target="../media/image26.png"/><Relationship Id="rId5" Type="http://schemas.openxmlformats.org/officeDocument/2006/relationships/image" Target="../media/image19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600" y="2834150"/>
            <a:ext cx="44577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0000" y="2259050"/>
            <a:ext cx="2740450" cy="27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"/>
            <a:ext cx="9143999" cy="232277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/>
        </p:nvSpPr>
        <p:spPr>
          <a:xfrm>
            <a:off x="3092750" y="1864925"/>
            <a:ext cx="5674500" cy="1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Белорусский национальный костюм</a:t>
            </a: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000" y="3596125"/>
            <a:ext cx="1132675" cy="8760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/>
          <p:nvPr>
            <p:ph idx="1" type="body"/>
          </p:nvPr>
        </p:nvSpPr>
        <p:spPr>
          <a:xfrm>
            <a:off x="1174700" y="324100"/>
            <a:ext cx="66435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 u="sng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Пояса</a:t>
            </a:r>
            <a:endParaRPr b="1" sz="1800" u="sng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Основная статья:ссылка Слуцкий пояс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uFill>
                <a:noFill/>
              </a:uFill>
              <a:latin typeface="Trebuchet MS"/>
              <a:ea typeface="Trebuchet MS"/>
              <a:cs typeface="Trebuchet MS"/>
              <a:sym typeface="Trebuchet MS"/>
              <a:hlinkClick r:id="rId4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Пояс, который использовался в мужском костюме, изготавливался из дорогих шёлковых нитей с вплетением золотых и серебряных нитей. Он нёс не только функциональную нагрузку, но также имел обрядовое, религиозное и социальное значение. Его изготовлением занимались мастера ткачества, каждый пояс являлся практически произведением искусства и ценился во многих странах.</a:t>
            </a:r>
            <a:endParaRPr b="1" sz="12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04" name="Google Shape;10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6202" y="2068275"/>
            <a:ext cx="2889200" cy="27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9575" y="2449825"/>
            <a:ext cx="2541300" cy="18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1566275" y="736675"/>
            <a:ext cx="7120500" cy="38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190500" lvl="0" marL="0" rtl="0" algn="just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 u="sng">
                <a:highlight>
                  <a:srgbClr val="FFFFFF"/>
                </a:highlight>
              </a:rPr>
              <a:t>Ткани и материалы</a:t>
            </a:r>
            <a:endParaRPr b="1" sz="1800" u="sng">
              <a:highlight>
                <a:srgbClr val="FFFFFF"/>
              </a:highlight>
            </a:endParaRPr>
          </a:p>
          <a:p>
            <a:pPr indent="190500" lvl="0" marL="0" rtl="0" algn="just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ru" sz="1200">
                <a:highlight>
                  <a:srgbClr val="FFFFFF"/>
                </a:highlight>
              </a:rPr>
              <a:t>В белорусском национальном костюме использовались только натуральные ткани, которые изготавливались в домашних условиях, в основном это были лен и шерсть, также применялась ткань из волокон конопли. Для окраски пряжи использовались натуральные красители: настои трав, коры, листьев деревьев, болотной руды.</a:t>
            </a:r>
            <a:endParaRPr b="1" sz="1200">
              <a:highlight>
                <a:srgbClr val="FFFFFF"/>
              </a:highlight>
            </a:endParaRPr>
          </a:p>
          <a:p>
            <a:pPr indent="190500" lvl="0" marL="0" rtl="0" algn="just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highlight>
                  <a:srgbClr val="FFFFFF"/>
                </a:highlight>
              </a:rPr>
              <a:t>Для изготовления верхней одежды применялись сукно и овчина. Красные нитки для вышивки покупались, но после уже в домашних условиях докрашивались в коричневый и бордовый.</a:t>
            </a:r>
            <a:endParaRPr b="1" sz="1200">
              <a:highlight>
                <a:srgbClr val="FFFFFF"/>
              </a:highlight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650" y="2935600"/>
            <a:ext cx="3044648" cy="20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100" y="2906900"/>
            <a:ext cx="3086276" cy="20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/>
          <p:nvPr>
            <p:ph idx="1" type="body"/>
          </p:nvPr>
        </p:nvSpPr>
        <p:spPr>
          <a:xfrm>
            <a:off x="4320550" y="132725"/>
            <a:ext cx="4366200" cy="44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190500" lvl="0" marL="0" rtl="0" algn="just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 u="sng">
                <a:highlight>
                  <a:srgbClr val="FFFFFF"/>
                </a:highlight>
              </a:rPr>
              <a:t>Оформление</a:t>
            </a:r>
            <a:endParaRPr b="1" sz="1800" u="sng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highlight>
                  <a:srgbClr val="FFFFFF"/>
                </a:highlight>
              </a:rPr>
              <a:t>Чаще всего одежда была белого цвета, в качестве украшения она оформлялась вышитым красным орнаментальным узором, который объединял весь образ в единую композицию. В орнаменте использовались геометрические узоры, позднее стали применяться также растительные узоры и их сочетание с геометрическими. В обязательном порядке оформлялись орнаментом рукава, ворот, фартук и головные уборы. При изготовлении костюма использовались вышивка, браное, выборное, перевыборное, закладное, ремизное, переборное и узорное ткачество, кружево и аппликация. Для изготовления поясной одежды широко применялись полихромные суконные ткани. На фартуки пришивали покупное или самодельное кружево.</a:t>
            </a:r>
            <a:endParaRPr b="1" sz="1200">
              <a:highlight>
                <a:srgbClr val="FFFFFF"/>
              </a:highlight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450" y="99548"/>
            <a:ext cx="3368525" cy="28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7824" y="3156750"/>
            <a:ext cx="2259975" cy="18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25" y="3187075"/>
            <a:ext cx="14287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1791925" y="876275"/>
            <a:ext cx="5216400" cy="6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Используемые источники и картинки:</a:t>
            </a:r>
            <a:endParaRPr b="1" sz="1800"/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2044125" y="1187800"/>
            <a:ext cx="6576300" cy="28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http://www.belarus.by/dadvimages/001273_754606.jpg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http://www.dilmed2000.by/sites/default/files/stendy__print2.jpg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http://fotogrodno.net/2010/05/30/viii_festival_nacionalnykh_kultur_v_grodno.html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6"/>
              </a:rPr>
              <a:t>http://sonca.org/assets/images/galleries/113/mapka_strojow.jpg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7"/>
              </a:rPr>
              <a:t>http://www.razvitie.by/info/article/belorusskiy-nacionalnyy-kostyum-kultura-yungianskiy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8"/>
              </a:rPr>
              <a:t>http://skarbnica.by/wp-content/uploads/2009/11/hat.jpg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9"/>
              </a:rPr>
              <a:t>http://news.tut.by/society/175878.html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10"/>
              </a:rPr>
              <a:t>http://olga-mir.blogspot.com.by/2011/04/blog-post_08.html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11"/>
              </a:rPr>
              <a:t>http://www.velvet.by/files/userfiles/9686/d0b1d0b8d181d0b5d180.jpg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12"/>
              </a:rPr>
              <a:t>http://grodnonews.by/upload/iblock/120/12006c52eadd264d4c00974ac034291b.jpg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13"/>
              </a:rPr>
              <a:t>http://allby.tv/article/4044/belorusskiy-narodnyiy-kostyum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14"/>
              </a:rPr>
              <a:t>http://www.tartaria.ru/Market/Image/Nail_len/loskut_2.aspx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15"/>
              </a:rPr>
              <a:t>http://www.embassybel.ru/i/upload/15980_original[1].jpg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</a:rPr>
              <a:t>http://content.schools.by/krbereg1/library/%D1%81%D0%BB%D1%83%D1%86%D0%BA%D0%B8%D1%8F_%D0%BF%D0%B0%D1%8F%D1%81%D1%8B.jpg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457200" y="205975"/>
            <a:ext cx="8229600" cy="262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</a:rPr>
              <a:t>Гордость белорусской культуры – национальный костюм с характерным бело-красным колоритом, символической вышивкой и, конечно, особыми традициями ношения. В Беларуси насчитывают более 30 разновидностей народных костюмов, которые бытовали в разных районах страны.</a:t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37" name="Google Shape;37;p5"/>
          <p:cNvSpPr txBox="1"/>
          <p:nvPr/>
        </p:nvSpPr>
        <p:spPr>
          <a:xfrm>
            <a:off x="4951025" y="2229950"/>
            <a:ext cx="38094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81818"/>
                </a:solidFill>
                <a:highlight>
                  <a:srgbClr val="F5F5F1"/>
                </a:highlight>
                <a:latin typeface="Verdana"/>
                <a:ea typeface="Verdana"/>
                <a:cs typeface="Verdana"/>
                <a:sym typeface="Verdana"/>
              </a:rPr>
              <a:t>На территории Белоруссии выделяют зоны локальных особенностей традиционного костюма в технике исполнения, в способе ношения деталей одежды, в характере орнамента и т. д. Такие локальные разновидности костюма и определяются термином строй.  При выделении отдельного строя учитывают общность повседневной и праздничной одежды, верхней одежды, обуви, головных уборов и украшений. Внутри строя различают мужской и женский костюм. Исследователи выделяют более 30 строев.</a:t>
            </a:r>
            <a:endParaRPr b="1" sz="1200"/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625" y="2256865"/>
            <a:ext cx="3152400" cy="270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idx="1" type="body"/>
          </p:nvPr>
        </p:nvSpPr>
        <p:spPr>
          <a:xfrm>
            <a:off x="457200" y="584025"/>
            <a:ext cx="8229600" cy="4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 u="sng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История костюма</a:t>
            </a:r>
            <a:endParaRPr b="1" sz="1800" u="sng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Формирование белорусского традиционного костюма и его особенностей началось во времена средневековья. К концу XIX — началу XX веков его облик устоялся, сложились ярко-выраженные этнические особенности. Одна из важнейших характеристик белорусского костюма — необыкновенная устойчивость традиции. Вбирая в себя многообразные веяния на протяжении столетий, белорусский костюм долгое время сохранял неизменным крой некоторых предметов одежды, ёё форму, отдельные атрибуты костюма восходят ещё к языческой старине, в нём сохранились архаические черты, например, старинный орнамент и полосатый декор. Технологии изготовления тканей также сохранились с древнейших времён.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Не смотря на устойчивость традиционного облика, костюм многовариантен в образном и композиционном проявлениях.</a:t>
            </a:r>
            <a:endParaRPr b="1" sz="12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44" name="Google Shape;4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25" y="3397327"/>
            <a:ext cx="765500" cy="10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6300" y="3231163"/>
            <a:ext cx="6477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9675" y="3775138"/>
            <a:ext cx="66675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2100" y="3134863"/>
            <a:ext cx="6667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4525" y="3713875"/>
            <a:ext cx="6667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3363" y="3174188"/>
            <a:ext cx="6762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1750" y="3732925"/>
            <a:ext cx="6477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49188" y="3174188"/>
            <a:ext cx="676275" cy="9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idx="1" type="body"/>
          </p:nvPr>
        </p:nvSpPr>
        <p:spPr>
          <a:xfrm>
            <a:off x="663675" y="743325"/>
            <a:ext cx="4539600" cy="3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" sz="1150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b="1" lang="ru" sz="1200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В ансамбль женской одежды входили рубаха, юбка, передник, пояс, безрукавка, головной убор. Рубаха (кашуля) шилась из льняного домотканого полотна. Ткаными или вышитыми узорами из красной или красно-чёрной пряжи украшались обычно рукава, плечи, воротник, манжеты. Юбка (спадница) была шерстяная или льняная, отличалась разнообразием цвета и узора (клетка, полоса). Белый льняной передник колоритом и орнаментом гармонировал с украшением рубахи. Понизу он часто украшался бахромой или кружевом. Безрукавка (горсет) - часть праздничного костюма, изготовлялась из фабричных тканей (шёлк, бархат, парча). Могла быть чёрного, голубого, малинового цветов, богато украшалась нашивками. Пояс мог быть тканым, плетёным или вязаным, и разнообразной цветовой гаммы, но чаще всего зелёно-бело-красный. Он богато украшался орнаментом.</a:t>
            </a:r>
            <a:endParaRPr b="1" sz="12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350" y="1022450"/>
            <a:ext cx="2939925" cy="328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/>
          <p:nvPr/>
        </p:nvSpPr>
        <p:spPr>
          <a:xfrm>
            <a:off x="1028700" y="497750"/>
            <a:ext cx="34710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u="sng"/>
              <a:t>Женский костюм</a:t>
            </a:r>
            <a:endParaRPr b="1" sz="1800"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idx="1" type="body"/>
          </p:nvPr>
        </p:nvSpPr>
        <p:spPr>
          <a:xfrm>
            <a:off x="4632475" y="1134900"/>
            <a:ext cx="3381300" cy="37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000000"/>
                </a:solidFill>
                <a:highlight>
                  <a:srgbClr val="FFFFFF"/>
                </a:highlight>
              </a:rPr>
              <a:t>      Головные уборы - важная и обязательная часть костюма. Для девушек это могли быть венки, узкие повязки-рушники. Замужним дамам вообще не разрешалось показываться с непокрытой головой, отсюда и большее разнообразие - чепцы, капоры, но самой распространённой была так называемая намитка в виде повязки-рушника, которая искусно драпировалась множеством способов. Дополнялся костюм бусами. </a:t>
            </a:r>
            <a:endParaRPr b="1" sz="14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4" name="Google Shape;6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325" y="1414101"/>
            <a:ext cx="2379150" cy="26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00" y="303525"/>
            <a:ext cx="2142705" cy="23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825" y="2684294"/>
            <a:ext cx="2007000" cy="23807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2827250" y="896550"/>
            <a:ext cx="22167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u="sng"/>
              <a:t>Головные уборы</a:t>
            </a:r>
            <a:endParaRPr b="1" sz="1800" u="sn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1453450" y="2526725"/>
            <a:ext cx="7233300" cy="20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" sz="14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Деревенские украшения не отличались богатством, но при своей простоте и незатейливости дополняли костюм и создавали стиль, присущий только тому или иному региону страны. Это были популярные подвески из простых металлов, кости, камней, бусы (стеклянные, янтарные, коралловые, у зажиточных слоев — иногда жемчужные, рубиновые). Другие украшения — броши, браслеты, кольца — носились в основном женщиами из зажиточных семей.</a:t>
            </a:r>
            <a:endParaRPr b="1"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150" y="496650"/>
            <a:ext cx="3440625" cy="21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9175" y="381925"/>
            <a:ext cx="2859734" cy="21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/>
          <p:nvPr/>
        </p:nvSpPr>
        <p:spPr>
          <a:xfrm>
            <a:off x="710125" y="829600"/>
            <a:ext cx="16590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u="sng"/>
              <a:t>Украшения</a:t>
            </a:r>
            <a:endParaRPr b="1" sz="1800" u="sn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749950" y="2528600"/>
            <a:ext cx="8189700" cy="20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1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Мужская одежда состояла из льняной рубахи навыпуск, узких брюк, пояса. Рубаха имела разрез на груди, отложной воротник. В отдельных регионах на неё надевали безрукавку (камизелька). Костюм был белого цвета, украшались орнаментом воротник, манжеты и пояс. Дополнялся костюм кожаной сумочкой (калита), которая заменяла отсутствующие карманы. Головными уборами были магерки, соломенные шляпы (брыль, капялюш), зимой - овчинные кучмы и аблавухи на меху. Из верхней одежды мужчины и женщины носили белые или серые свиты из сукна, белые или охристо-красные кожухи и кожушки, кожаные посталы (реже сапоги) и лыковые лапти.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475" y="146000"/>
            <a:ext cx="5108850" cy="23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 txBox="1"/>
          <p:nvPr/>
        </p:nvSpPr>
        <p:spPr>
          <a:xfrm>
            <a:off x="305325" y="1028700"/>
            <a:ext cx="2309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u="sng"/>
              <a:t>Мужской костюм</a:t>
            </a:r>
            <a:endParaRPr b="1" sz="1800" u="sng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942425" y="285375"/>
            <a:ext cx="7744500" cy="43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" sz="1400">
                <a:highlight>
                  <a:srgbClr val="FFFFFF"/>
                </a:highlight>
              </a:rPr>
              <a:t>Покрой одежды в конце XIX — начале XX века не отличался особой сложностью. Одевались в основном в белые льняные рубахи в виде туники с длинными рукавами и низкими стоячими воротничками. В верхних рубахах рукава, воротник, а в мужских и подол украшались вышивкой, тесьмой или вязаными кружевами. Рубаха носилась навыпуск, подпоясывалась цветным поясом. Карманы отсутствовали, их заменяла кожаная сумочка, которую носили через плечо или подвешивали к кожаному поясу. </a:t>
            </a:r>
            <a:endParaRPr b="1" sz="1400">
              <a:highlight>
                <a:srgbClr val="FFFFFF"/>
              </a:highlight>
            </a:endParaRPr>
          </a:p>
        </p:txBody>
      </p:sp>
      <p:pic>
        <p:nvPicPr>
          <p:cNvPr id="89" name="Google Shape;8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700" y="2056450"/>
            <a:ext cx="2163500" cy="28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9963" y="2056438"/>
            <a:ext cx="4352925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/>
          <p:nvPr>
            <p:ph idx="1" type="body"/>
          </p:nvPr>
        </p:nvSpPr>
        <p:spPr>
          <a:xfrm>
            <a:off x="457200" y="252200"/>
            <a:ext cx="5967300" cy="43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highlight>
                  <a:srgbClr val="FFFFFF"/>
                </a:highlight>
              </a:rPr>
              <a:t>Мужские рубахи были гораздо короче женских, поскольку к ним полагались еще и портки. Те, кто победнее, носили обычные льняные портки, а те, кто побогаче — сверху еще и шелковые. Мужской однобортный пиджак из домотканого сукна назывался бравэркой. Спереди он имел два прорезных и два накладных кармана, спина была с подрезной кокеткой и хлястиком, воротник и борта отложные, рукав прямой, часто внизу отделанный накладкой с пуговицей. В конце XIX — начале XX века бравэрку носили зажиточные крестьяне, мелкая шляхта. Вид летней мужской безрукавки в конце XIX века — из домотканого сукна или полотна называли камизэлькой (от комзола).</a:t>
            </a:r>
            <a:endParaRPr b="1" sz="1400">
              <a:highlight>
                <a:srgbClr val="FFFFFF"/>
              </a:highlight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highlight>
                  <a:srgbClr val="FFFFFF"/>
                </a:highlight>
              </a:rPr>
              <a:t>В качестве верхней одежды использовались кожухи из овчины, которые у зажиточных людей сверху обшивались дорогой тканью и украшались вышивкой и аппликациями. Очень богатые люди носили шубы из меха. Также существовала верхняя одежда из сукна, которая называлась по-разному: «епанча», «кирея», «бурка», «чуя».</a:t>
            </a:r>
            <a:endParaRPr b="1" sz="1400">
              <a:highlight>
                <a:srgbClr val="FFFFFF"/>
              </a:highlight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020" y="330600"/>
            <a:ext cx="1781375" cy="23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643" y="2079375"/>
            <a:ext cx="1258725" cy="17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5200" y="2651625"/>
            <a:ext cx="1480298" cy="21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seño predeterminado">
  <a:themeElements>
    <a:clrScheme name="Diseño predeterminad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