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0" r:id="rId5"/>
    <p:sldId id="288" r:id="rId6"/>
    <p:sldId id="273" r:id="rId7"/>
    <p:sldId id="274" r:id="rId8"/>
    <p:sldId id="275" r:id="rId9"/>
    <p:sldId id="259" r:id="rId10"/>
    <p:sldId id="276" r:id="rId11"/>
    <p:sldId id="262" r:id="rId12"/>
    <p:sldId id="277" r:id="rId13"/>
    <p:sldId id="278" r:id="rId14"/>
    <p:sldId id="279" r:id="rId15"/>
    <p:sldId id="287" r:id="rId16"/>
    <p:sldId id="269" r:id="rId17"/>
    <p:sldId id="268" r:id="rId18"/>
    <p:sldId id="280" r:id="rId19"/>
    <p:sldId id="271" r:id="rId20"/>
    <p:sldId id="282" r:id="rId21"/>
    <p:sldId id="270" r:id="rId22"/>
    <p:sldId id="283" r:id="rId23"/>
    <p:sldId id="264" r:id="rId24"/>
    <p:sldId id="286" r:id="rId25"/>
    <p:sldId id="284" r:id="rId26"/>
    <p:sldId id="272" r:id="rId27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DE934FF-F4E1-47C5-9CA5-30A81DDE2BE4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DE934FF-F4E1-47C5-9CA5-30A81DDE2BE4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8372" y="2670175"/>
            <a:ext cx="10943167" cy="1082675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r>
              <a:rPr lang="ru-RU" sz="9600" dirty="0" smtClean="0"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Мальдивы</a:t>
            </a:r>
            <a:endParaRPr lang="ru-RU" sz="9600" dirty="0"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3" descr="2000px-Flag_of_Maldives.sv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255" y="323215"/>
            <a:ext cx="3791585" cy="2527300"/>
          </a:xfrm>
          <a:prstGeom prst="rect">
            <a:avLst/>
          </a:prstGeom>
        </p:spPr>
      </p:pic>
      <p:pic>
        <p:nvPicPr>
          <p:cNvPr id="5" name="Picture 4" descr="Coat_of_arms_of_Maldives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35" y="2125980"/>
            <a:ext cx="3848100" cy="434848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8136255" y="5915660"/>
            <a:ext cx="3004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Мохамед </a:t>
            </a:r>
            <a:r>
              <a:rPr lang="ru-RU" sz="2000" dirty="0"/>
              <a:t>Б</a:t>
            </a:r>
            <a:r>
              <a:rPr lang="ru-RU" sz="2000" dirty="0" smtClean="0"/>
              <a:t>анин </a:t>
            </a:r>
            <a:r>
              <a:rPr lang="ru-RU" sz="2000" dirty="0"/>
              <a:t>В</a:t>
            </a:r>
            <a:r>
              <a:rPr lang="ru-RU" sz="2000" dirty="0" smtClean="0"/>
              <a:t>ахид</a:t>
            </a:r>
            <a:endParaRPr lang="en-US" sz="2000" dirty="0"/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День Независимости Мальдив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370" y="773113"/>
            <a:ext cx="11237259" cy="1156970"/>
          </a:xfrm>
        </p:spPr>
        <p:txBody>
          <a:bodyPr/>
          <a:lstStyle/>
          <a:p>
            <a:pPr marL="0" indent="0" eaLnBrk="0" hangingPunct="0">
              <a:lnSpc>
                <a:spcPct val="150000"/>
              </a:lnSpc>
              <a:spcBef>
                <a:spcPct val="0"/>
              </a:spcBef>
              <a:buNone/>
            </a:pPr>
            <a:r>
              <a:rPr lang="ru-RU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	Мальдивы начали  праздновать </a:t>
            </a:r>
            <a:r>
              <a:rPr lang="ru-RU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день </a:t>
            </a:r>
            <a:r>
              <a:rPr lang="ru-RU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Независимости </a:t>
            </a:r>
            <a:r>
              <a:rPr lang="ru-RU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26-го июля 1965 </a:t>
            </a:r>
            <a:r>
              <a:rPr lang="ru-RU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года,</a:t>
            </a:r>
            <a:endParaRPr lang="en-US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lnSpc>
                <a:spcPct val="150000"/>
              </a:lnSpc>
              <a:spcBef>
                <a:spcPct val="0"/>
              </a:spcBef>
            </a:pPr>
            <a:r>
              <a:rPr lang="ru-RU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потому что в этот день </a:t>
            </a:r>
            <a:r>
              <a:rPr lang="ru-RU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Мальдивы </a:t>
            </a:r>
            <a:r>
              <a:rPr lang="ru-RU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получили независимость от </a:t>
            </a:r>
            <a:r>
              <a:rPr lang="ru-RU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британцев. </a:t>
            </a:r>
            <a:endParaRPr lang="ru-RU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13" y="1930083"/>
            <a:ext cx="8770458" cy="492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6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yellow-fin-tuna-maldives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864126" flipH="1">
            <a:off x="8013316" y="4116417"/>
            <a:ext cx="3455801" cy="254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9220" y="193674"/>
            <a:ext cx="5153660" cy="582613"/>
          </a:xfrm>
        </p:spPr>
        <p:txBody>
          <a:bodyPr/>
          <a:lstStyle/>
          <a:p>
            <a:r>
              <a:rPr lang="ru-RU" b="1" dirty="0" smtClean="0"/>
              <a:t>Символы Мальдив</a:t>
            </a:r>
            <a:endParaRPr lang="ru-RU" b="1" dirty="0"/>
          </a:p>
        </p:txBody>
      </p:sp>
      <p:pic>
        <p:nvPicPr>
          <p:cNvPr id="5" name="Content Placeholder 4" descr="Maldivian_National_Flower_(5780948545)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290435" y="1108332"/>
            <a:ext cx="4901565" cy="2759075"/>
          </a:xfrm>
          <a:prstGeom prst="rect">
            <a:avLst/>
          </a:prstGeom>
        </p:spPr>
      </p:pic>
      <p:pic>
        <p:nvPicPr>
          <p:cNvPr id="7" name="Picture 6" descr="2590079513_12e2c73226_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951087" y="2097893"/>
            <a:ext cx="5899471" cy="3997298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843942" y="1452592"/>
            <a:ext cx="1078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sz="3200" dirty="0"/>
              <a:t>Р</a:t>
            </a:r>
            <a:r>
              <a:rPr lang="ru-RU" altLang="en-US" sz="3200" dirty="0" smtClean="0"/>
              <a:t>оза</a:t>
            </a:r>
            <a:endParaRPr lang="ru-RU" altLang="en-US" sz="3200" dirty="0"/>
          </a:p>
        </p:txBody>
      </p:sp>
      <p:sp>
        <p:nvSpPr>
          <p:cNvPr id="9" name="Text Box 8"/>
          <p:cNvSpPr txBox="1"/>
          <p:nvPr/>
        </p:nvSpPr>
        <p:spPr>
          <a:xfrm>
            <a:off x="491117" y="193674"/>
            <a:ext cx="23266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800" dirty="0"/>
              <a:t>К</a:t>
            </a:r>
            <a:r>
              <a:rPr lang="ru-RU" altLang="en-US" sz="2800" dirty="0" smtClean="0"/>
              <a:t>окосовая </a:t>
            </a:r>
            <a:r>
              <a:rPr lang="ru-RU" altLang="en-US" sz="2800" dirty="0"/>
              <a:t>пальма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803775" y="4394605"/>
            <a:ext cx="3384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желтоперый</a:t>
            </a:r>
            <a:r>
              <a:rPr lang="en-US" sz="2800" dirty="0"/>
              <a:t> </a:t>
            </a:r>
            <a:r>
              <a:rPr lang="en-US" sz="2800" dirty="0" err="1"/>
              <a:t>тунец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717" y="161365"/>
            <a:ext cx="8238565" cy="462056"/>
          </a:xfrm>
        </p:spPr>
        <p:txBody>
          <a:bodyPr/>
          <a:lstStyle/>
          <a:p>
            <a:pPr algn="ctr"/>
            <a:r>
              <a:rPr lang="ru-RU" b="1" dirty="0">
                <a:cs typeface="Calibri" panose="020F0502020204030204" pitchFamily="34" charset="0"/>
              </a:rPr>
              <a:t/>
            </a:r>
            <a:br>
              <a:rPr lang="ru-RU" b="1" dirty="0">
                <a:cs typeface="Calibri" panose="020F0502020204030204" pitchFamily="34" charset="0"/>
              </a:rPr>
            </a:br>
            <a:r>
              <a:rPr lang="ru-RU" b="1" dirty="0" smtClean="0">
                <a:cs typeface="Calibri" panose="020F0502020204030204" pitchFamily="34" charset="0"/>
              </a:rPr>
              <a:t>Достопримечательности Мальдив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540" y="1174750"/>
            <a:ext cx="10906013" cy="1205379"/>
          </a:xfrm>
        </p:spPr>
        <p:txBody>
          <a:bodyPr/>
          <a:lstStyle/>
          <a:p>
            <a:pPr marL="0" lvl="0" indent="0" eaLnBrk="0" hangingPunct="0">
              <a:spcBef>
                <a:spcPct val="0"/>
              </a:spcBef>
              <a:buNone/>
            </a:pPr>
            <a:r>
              <a:rPr lang="ru-RU" altLang="en-US" sz="2400" dirty="0" smtClean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Главные достопримечательности </a:t>
            </a:r>
            <a:r>
              <a:rPr lang="ru-RU" altLang="en-US" sz="24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Мальдивских островов:</a:t>
            </a:r>
            <a:endParaRPr lang="en-US" altLang="en-US" sz="24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eaLnBrk="0" hangingPunct="0">
              <a:spcBef>
                <a:spcPct val="0"/>
              </a:spcBef>
              <a:buNone/>
            </a:pPr>
            <a:r>
              <a:rPr lang="ru-RU" altLang="en-US" sz="24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en-US" sz="2400" dirty="0" smtClean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Главная мечеть</a:t>
            </a:r>
            <a:r>
              <a:rPr lang="ru-RU" altLang="en-US" sz="24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которая </a:t>
            </a:r>
            <a:r>
              <a:rPr lang="ru-RU" altLang="en-US" sz="2400" dirty="0" smtClean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называется</a:t>
            </a:r>
            <a:r>
              <a:rPr lang="en-US" altLang="en-US" sz="2400" dirty="0" smtClean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en-US" sz="2400" dirty="0" smtClean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Ал-</a:t>
            </a:r>
            <a:r>
              <a:rPr lang="ru-RU" altLang="en-US" sz="2400" dirty="0" err="1" smtClean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Масжид</a:t>
            </a:r>
            <a:r>
              <a:rPr lang="ru-RU" altLang="en-US" sz="2400" dirty="0" smtClean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Ал-Султан </a:t>
            </a:r>
            <a:r>
              <a:rPr lang="ru-RU" altLang="en-US" sz="2400" dirty="0" err="1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</a:t>
            </a:r>
            <a:r>
              <a:rPr lang="ru-RU" altLang="en-US" sz="2400" dirty="0" err="1" smtClean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охамед</a:t>
            </a:r>
            <a:r>
              <a:rPr lang="ru-RU" altLang="en-US" sz="2400" dirty="0" smtClean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en-US" sz="2400" dirty="0" err="1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</a:t>
            </a:r>
            <a:r>
              <a:rPr lang="ru-RU" altLang="en-US" sz="2400" dirty="0" err="1" smtClean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акуруфанул</a:t>
            </a:r>
            <a:r>
              <a:rPr lang="ru-RU" altLang="en-US" sz="2400" dirty="0" smtClean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en-US" sz="2400" dirty="0" err="1" smtClean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Аузам</a:t>
            </a:r>
            <a:r>
              <a:rPr lang="ru-RU" altLang="en-US" sz="2400" dirty="0" smtClean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6860"/>
            <a:ext cx="6615953" cy="41125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09" y="1987594"/>
            <a:ext cx="5106473" cy="33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6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306070"/>
            <a:ext cx="11313160" cy="6277610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лощадь 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независимости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" y="1110600"/>
            <a:ext cx="7313568" cy="50500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75848" y="141104"/>
            <a:ext cx="4119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cs typeface="Calibri" panose="020F0502020204030204" pitchFamily="34" charset="0"/>
              </a:rPr>
              <a:t/>
            </a:r>
            <a:br>
              <a:rPr lang="ru-RU" sz="2400" dirty="0" smtClean="0">
                <a:solidFill>
                  <a:srgbClr val="FFFF00"/>
                </a:solidFill>
                <a:cs typeface="Calibri" panose="020F0502020204030204" pitchFamily="34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Знаете, </a:t>
            </a:r>
            <a:endParaRPr lang="en-US" sz="2400" dirty="0" smtClean="0">
              <a:solidFill>
                <a:srgbClr val="7030A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r>
              <a:rPr lang="ru-RU" sz="2400" dirty="0" smtClean="0">
                <a:solidFill>
                  <a:srgbClr val="7030A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когда </a:t>
            </a:r>
            <a:r>
              <a:rPr lang="ru-RU" sz="2400" dirty="0">
                <a:solidFill>
                  <a:srgbClr val="7030A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я был маленьким, я часто играл здесь много </a:t>
            </a:r>
            <a:r>
              <a:rPr lang="ru-RU" sz="2400" dirty="0" smtClean="0">
                <a:solidFill>
                  <a:srgbClr val="7030A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раз.</a:t>
            </a:r>
            <a:endParaRPr lang="en-US" sz="2400" dirty="0">
              <a:solidFill>
                <a:srgbClr val="7030A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66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165" y="19967"/>
            <a:ext cx="3685045" cy="55903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385" y="858030"/>
            <a:ext cx="6114636" cy="45859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987" y="4181723"/>
            <a:ext cx="4139543" cy="27800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51" y="147692"/>
            <a:ext cx="10972800" cy="582613"/>
          </a:xfrm>
        </p:spPr>
        <p:txBody>
          <a:bodyPr/>
          <a:lstStyle/>
          <a:p>
            <a:r>
              <a:rPr lang="ru-RU" altLang="en-US" sz="2800" b="1" dirty="0" smtClean="0">
                <a:solidFill>
                  <a:srgbClr val="00B0F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3. Памятник</a:t>
            </a:r>
            <a:r>
              <a:rPr lang="ru-RU" altLang="en-US" sz="2800" b="1" dirty="0">
                <a:solidFill>
                  <a:srgbClr val="00B0F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, который показывает, как мальдивцы пережили цунами</a:t>
            </a:r>
            <a:r>
              <a:rPr lang="en-US" altLang="en-US" sz="2800" b="1" dirty="0">
                <a:solidFill>
                  <a:srgbClr val="00B0F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smtClean="0">
                <a:solidFill>
                  <a:srgbClr val="00B0F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ru-RU" altLang="en-US" sz="2800" b="1" dirty="0">
                <a:solidFill>
                  <a:srgbClr val="00B0F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24 декабря 2004 </a:t>
            </a:r>
            <a:r>
              <a:rPr lang="ru-RU" altLang="en-US" sz="2800" b="1" dirty="0" smtClean="0">
                <a:solidFill>
                  <a:srgbClr val="00B0F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года.</a:t>
            </a:r>
            <a:endParaRPr lang="en-US" sz="28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46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5042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3690" y="318135"/>
            <a:ext cx="5092028" cy="1994759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4. П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ервый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подводный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мире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ресторан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находится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Мальдивах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то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курорте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Мальдив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article-2623220-1DAA51C900000578-210_964x62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43930" y="318135"/>
            <a:ext cx="5522595" cy="359791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/>
        </p:nvSpPr>
        <p:spPr>
          <a:xfrm>
            <a:off x="6043929" y="4037330"/>
            <a:ext cx="5655011" cy="28829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0" indent="0">
              <a:buNone/>
            </a:pPr>
            <a:r>
              <a:rPr lang="ru-RU" dirty="0" smtClean="0"/>
              <a:t>П</a:t>
            </a:r>
            <a:r>
              <a:rPr lang="en-US" dirty="0" err="1" smtClean="0"/>
              <a:t>ервое</a:t>
            </a:r>
            <a:r>
              <a:rPr lang="en-US" dirty="0"/>
              <a:t> в </a:t>
            </a:r>
            <a:r>
              <a:rPr lang="en-US" dirty="0" err="1"/>
              <a:t>мире</a:t>
            </a:r>
            <a:endParaRPr lang="en-US" dirty="0"/>
          </a:p>
          <a:p>
            <a:pPr marL="0" indent="0">
              <a:buNone/>
            </a:pPr>
            <a:r>
              <a:rPr lang="en-US" dirty="0" err="1" smtClean="0"/>
              <a:t>заседание</a:t>
            </a:r>
            <a:r>
              <a:rPr lang="en-US" dirty="0" smtClean="0"/>
              <a:t> </a:t>
            </a:r>
            <a:r>
              <a:rPr lang="ru-RU" dirty="0" smtClean="0"/>
              <a:t>в </a:t>
            </a:r>
            <a:r>
              <a:rPr lang="en-US" dirty="0" err="1" smtClean="0"/>
              <a:t>подводно</a:t>
            </a:r>
            <a:r>
              <a:rPr lang="ru-RU" dirty="0" smtClean="0"/>
              <a:t>м</a:t>
            </a:r>
            <a:r>
              <a:rPr lang="en-US" dirty="0" smtClean="0"/>
              <a:t> </a:t>
            </a:r>
            <a:r>
              <a:rPr lang="en-US" dirty="0" err="1" smtClean="0"/>
              <a:t>кабинет</a:t>
            </a:r>
            <a:r>
              <a:rPr lang="ru-RU" dirty="0" smtClean="0"/>
              <a:t>е было в 20</a:t>
            </a:r>
            <a:r>
              <a:rPr lang="en-US" dirty="0" smtClean="0"/>
              <a:t>09</a:t>
            </a:r>
            <a:r>
              <a:rPr lang="ru-RU" dirty="0" smtClean="0"/>
              <a:t> году.</a:t>
            </a:r>
            <a:endParaRPr lang="en-US" dirty="0"/>
          </a:p>
        </p:txBody>
      </p:sp>
      <p:pic>
        <p:nvPicPr>
          <p:cNvPr id="7" name="Content Placeholder 4" descr="The-President-of-the-Maldives-and-his-ministers-holding-an-underwater-cabinet-meeting-to-draw-attention-to-the-pressing-issue-of-climate-change-20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90" y="3323590"/>
            <a:ext cx="5458460" cy="34201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8100" y="398089"/>
            <a:ext cx="5463876" cy="987425"/>
          </a:xfrm>
        </p:spPr>
        <p:txBody>
          <a:bodyPr/>
          <a:lstStyle/>
          <a:p>
            <a:r>
              <a:rPr lang="en-US" altLang="en-US" sz="2800" dirty="0"/>
              <a:t>5</a:t>
            </a:r>
            <a:r>
              <a:rPr lang="ru-RU" altLang="en-US" sz="2800" dirty="0" smtClean="0"/>
              <a:t>. Национальный </a:t>
            </a:r>
            <a:r>
              <a:rPr lang="ru-RU" altLang="en-US" sz="2800" dirty="0"/>
              <a:t>парк - </a:t>
            </a:r>
            <a:r>
              <a:rPr lang="ru-RU" altLang="en-US" sz="2800" dirty="0" err="1" smtClean="0"/>
              <a:t>Расрани</a:t>
            </a:r>
            <a:r>
              <a:rPr lang="ru-RU" altLang="en-US" sz="2800" dirty="0" smtClean="0"/>
              <a:t> - парк</a:t>
            </a:r>
            <a:r>
              <a:rPr lang="ru-RU" altLang="en-US" sz="2800" dirty="0"/>
              <a:t>. недавно </a:t>
            </a:r>
            <a:r>
              <a:rPr lang="ru-RU" altLang="en-US" sz="2800" dirty="0" smtClean="0"/>
              <a:t>назывался Султан - парк.</a:t>
            </a:r>
            <a:endParaRPr lang="ru-RU" altLang="en-US" sz="2800" dirty="0"/>
          </a:p>
        </p:txBody>
      </p:sp>
      <p:pic>
        <p:nvPicPr>
          <p:cNvPr id="6" name="Content Placeholder 5" descr="medium_14983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67343" y="2715895"/>
            <a:ext cx="6229985" cy="4142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 descr="DIF032pUAAADVGZ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46" y="0"/>
            <a:ext cx="5952565" cy="446442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0394" y="170237"/>
            <a:ext cx="5384800" cy="495300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4394"/>
            <a:ext cx="8469362" cy="1981200"/>
          </a:xfrm>
        </p:spPr>
        <p:txBody>
          <a:bodyPr/>
          <a:lstStyle/>
          <a:p>
            <a:r>
              <a:rPr lang="ru-RU" sz="2400" dirty="0" smtClean="0">
                <a:latin typeface="+mn-lt"/>
                <a:cs typeface="Calibri" panose="020F0502020204030204" pitchFamily="34" charset="0"/>
              </a:rPr>
              <a:t>7. Синее </a:t>
            </a:r>
            <a:r>
              <a:rPr lang="ru-RU" sz="2400" dirty="0">
                <a:latin typeface="+mn-lt"/>
                <a:cs typeface="Calibri" panose="020F0502020204030204" pitchFamily="34" charset="0"/>
              </a:rPr>
              <a:t>море с различными видами </a:t>
            </a:r>
            <a:r>
              <a:rPr lang="ru-RU" sz="2400" dirty="0" smtClean="0">
                <a:latin typeface="+mn-lt"/>
                <a:cs typeface="Calibri" panose="020F0502020204030204" pitchFamily="34" charset="0"/>
              </a:rPr>
              <a:t>животных: </a:t>
            </a:r>
            <a:r>
              <a:rPr lang="ru-RU" sz="2400" dirty="0">
                <a:latin typeface="+mn-lt"/>
                <a:cs typeface="Calibri" panose="020F0502020204030204" pitchFamily="34" charset="0"/>
              </a:rPr>
              <a:t>разные виды </a:t>
            </a:r>
            <a:r>
              <a:rPr lang="ru-RU" sz="2400" dirty="0" smtClean="0">
                <a:latin typeface="+mn-lt"/>
                <a:cs typeface="Calibri" panose="020F0502020204030204" pitchFamily="34" charset="0"/>
              </a:rPr>
              <a:t>рыб, акулы и кашалоты. </a:t>
            </a:r>
            <a:br>
              <a:rPr lang="ru-RU" sz="2400" dirty="0" smtClean="0">
                <a:latin typeface="+mn-lt"/>
                <a:cs typeface="Calibri" panose="020F0502020204030204" pitchFamily="34" charset="0"/>
              </a:rPr>
            </a:br>
            <a:r>
              <a:rPr lang="ru-RU" sz="2400" dirty="0" smtClean="0">
                <a:latin typeface="+mn-lt"/>
                <a:cs typeface="Calibri" panose="020F0502020204030204" pitchFamily="34" charset="0"/>
              </a:rPr>
              <a:t>На Мальдивах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не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так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много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наземных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животных</a:t>
            </a:r>
            <a:r>
              <a:rPr lang="en-US" sz="2400" dirty="0">
                <a:latin typeface="+mn-lt"/>
              </a:rPr>
              <a:t>. </a:t>
            </a:r>
            <a:r>
              <a:rPr lang="en-US" sz="2400" dirty="0" err="1">
                <a:latin typeface="+mn-lt"/>
              </a:rPr>
              <a:t>но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подводный</a:t>
            </a:r>
            <a:r>
              <a:rPr lang="en-US" sz="2400" dirty="0">
                <a:latin typeface="+mn-lt"/>
              </a:rPr>
              <a:t> </a:t>
            </a:r>
            <a:r>
              <a:rPr lang="ru-RU" sz="2400" dirty="0" smtClean="0">
                <a:latin typeface="+mn-lt"/>
              </a:rPr>
              <a:t>мир </a:t>
            </a:r>
            <a:r>
              <a:rPr lang="en-US" sz="2400" dirty="0" err="1" smtClean="0">
                <a:latin typeface="+mn-lt"/>
              </a:rPr>
              <a:t>очень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красив</a:t>
            </a:r>
            <a:r>
              <a:rPr lang="en-US" sz="2400" dirty="0">
                <a:latin typeface="+mn-lt"/>
              </a:rPr>
              <a:t> и </a:t>
            </a:r>
            <a:r>
              <a:rPr lang="ru-RU" sz="2400" dirty="0" smtClean="0">
                <a:latin typeface="+mn-lt"/>
              </a:rPr>
              <a:t>разнообразен: много </a:t>
            </a:r>
            <a:r>
              <a:rPr lang="en-US" sz="2400" dirty="0" err="1" smtClean="0">
                <a:latin typeface="+mn-lt"/>
              </a:rPr>
              <a:t>интересны</a:t>
            </a:r>
            <a:r>
              <a:rPr lang="ru-RU" sz="2400" dirty="0" smtClean="0">
                <a:latin typeface="+mn-lt"/>
              </a:rPr>
              <a:t>х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морски</a:t>
            </a:r>
            <a:r>
              <a:rPr lang="ru-RU" sz="2400" dirty="0" smtClean="0">
                <a:latin typeface="+mn-lt"/>
              </a:rPr>
              <a:t>х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существ</a:t>
            </a:r>
            <a:r>
              <a:rPr lang="ru-RU" sz="2400" dirty="0" smtClean="0">
                <a:latin typeface="+mn-lt"/>
              </a:rPr>
              <a:t>.</a:t>
            </a:r>
            <a:r>
              <a:rPr lang="en-US" sz="2400" dirty="0">
                <a:latin typeface="+mn-lt"/>
              </a:rPr>
              <a:t/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  <a:cs typeface="Calibri" panose="020F0502020204030204" pitchFamily="34" charset="0"/>
              </a:rPr>
              <a:t/>
            </a:r>
            <a:br>
              <a:rPr lang="en-US" sz="2400" dirty="0">
                <a:latin typeface="+mn-lt"/>
                <a:cs typeface="Calibri" panose="020F0502020204030204" pitchFamily="34" charset="0"/>
              </a:rPr>
            </a:br>
            <a:endParaRPr lang="en-US" sz="24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2295594"/>
            <a:ext cx="6858000" cy="43338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33" y="444508"/>
            <a:ext cx="4638667" cy="618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1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50_asian_experiences_rays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60085" y="0"/>
            <a:ext cx="6431915" cy="4437529"/>
          </a:xfrm>
          <a:prstGeom prst="rect">
            <a:avLst/>
          </a:prstGeom>
        </p:spPr>
      </p:pic>
      <p:pic>
        <p:nvPicPr>
          <p:cNvPr id="6" name="Content Placeholder 5" descr="maxresdefault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20429848">
            <a:off x="221225" y="1952983"/>
            <a:ext cx="6656294" cy="4634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</a:t>
            </a:r>
            <a:r>
              <a:rPr lang="ru-RU" altLang="en-US" dirty="0"/>
              <a:t>Где </a:t>
            </a:r>
            <a:r>
              <a:rPr lang="ru-RU" altLang="en-US" dirty="0" smtClean="0"/>
              <a:t>находятся Мальдивы</a:t>
            </a:r>
            <a:r>
              <a:rPr lang="ru-RU" altLang="en-US" dirty="0"/>
              <a:t>?</a:t>
            </a:r>
          </a:p>
        </p:txBody>
      </p:sp>
      <p:pic>
        <p:nvPicPr>
          <p:cNvPr id="4" name="Content Placeholder 3" descr="Detailed-satellite-world-map-vector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110" y="882650"/>
            <a:ext cx="11083290" cy="5837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6" y="0"/>
            <a:ext cx="6181859" cy="3477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47" y="3583546"/>
            <a:ext cx="5821252" cy="32744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144685"/>
            <a:ext cx="6019801" cy="391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9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3a5f590ab6b0672792fc50cead6b1c2b--honeymoon-places-honeymoon-ideas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40076" y="2319057"/>
            <a:ext cx="6051924" cy="4538943"/>
          </a:xfrm>
          <a:prstGeom prst="rect">
            <a:avLst/>
          </a:prstGeom>
        </p:spPr>
      </p:pic>
      <p:pic>
        <p:nvPicPr>
          <p:cNvPr id="8" name="Content Placeholder 7" descr="B_20140724_fish-ari-atoll-maldiv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21851"/>
            <a:ext cx="6161356" cy="461738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118038" y="52412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Прекрасные кораллы и </a:t>
            </a:r>
            <a:r>
              <a:rPr lang="ru-RU" sz="2400" dirty="0" smtClean="0">
                <a:solidFill>
                  <a:srgbClr val="0070C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черепахи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/>
            </a:r>
            <a:b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085" y="5384456"/>
            <a:ext cx="5384800" cy="1070132"/>
          </a:xfrm>
        </p:spPr>
        <p:txBody>
          <a:bodyPr/>
          <a:lstStyle/>
          <a:p>
            <a:pPr marL="0" lvl="0" indent="0" eaLnBrk="0" hangingPunct="0">
              <a:spcBef>
                <a:spcPct val="0"/>
              </a:spcBef>
              <a:buNone/>
            </a:pPr>
            <a:r>
              <a:rPr lang="ru-RU" altLang="en-US" dirty="0">
                <a:solidFill>
                  <a:srgbClr val="212121"/>
                </a:solidFill>
                <a:latin typeface="inherit"/>
              </a:rPr>
              <a:t>Мальдивы - индустрия туризма и рыболовства</a:t>
            </a:r>
            <a:r>
              <a:rPr lang="ru-RU" altLang="en-US" sz="1400" dirty="0"/>
              <a:t> </a:t>
            </a:r>
            <a:endParaRPr lang="en-US" altLang="en-US" sz="1400" dirty="0"/>
          </a:p>
          <a:p>
            <a:pPr marL="0" lvl="0" indent="0" eaLnBrk="0" hangingPunct="0">
              <a:spcBef>
                <a:spcPct val="0"/>
              </a:spcBef>
              <a:buNone/>
            </a:pPr>
            <a:endParaRPr lang="ru-RU" altLang="en-US" sz="2400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68" y="674975"/>
            <a:ext cx="5965353" cy="4474015"/>
          </a:xfrm>
          <a:prstGeom prst="rect">
            <a:avLst/>
          </a:prstGeom>
        </p:spPr>
      </p:pic>
      <p:pic>
        <p:nvPicPr>
          <p:cNvPr id="6" name="Content Placeholder 4" descr="1Maldivess1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20885" y="2309888"/>
            <a:ext cx="6271115" cy="4144700"/>
          </a:xfrm>
          <a:prstGeom prst="rect">
            <a:avLst/>
          </a:prstGeom>
        </p:spPr>
      </p:pic>
      <p:pic>
        <p:nvPicPr>
          <p:cNvPr id="7" name="Picture 6" descr="fasmeeru.jpg_350x350"/>
          <p:cNvPicPr>
            <a:picLocks noChangeAspect="1"/>
          </p:cNvPicPr>
          <p:nvPr/>
        </p:nvPicPr>
        <p:blipFill rotWithShape="1">
          <a:blip r:embed="rId4"/>
          <a:srcRect l="4586" t="23167" r="6841" b="23447"/>
          <a:stretch/>
        </p:blipFill>
        <p:spPr>
          <a:xfrm>
            <a:off x="8102026" y="169470"/>
            <a:ext cx="3624108" cy="19455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577" y="72048"/>
            <a:ext cx="7261412" cy="582613"/>
          </a:xfrm>
        </p:spPr>
        <p:txBody>
          <a:bodyPr/>
          <a:lstStyle/>
          <a:p>
            <a:r>
              <a:rPr lang="ru-RU" dirty="0" smtClean="0">
                <a:cs typeface="Calibri" panose="020F0502020204030204" pitchFamily="34" charset="0"/>
              </a:rPr>
              <a:t>Промышленность на Мальдивах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41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6535" y="207645"/>
            <a:ext cx="6581606" cy="747096"/>
          </a:xfrm>
        </p:spPr>
        <p:txBody>
          <a:bodyPr/>
          <a:lstStyle/>
          <a:p>
            <a:r>
              <a:rPr lang="ru-RU" altLang="en-US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Обслуживание </a:t>
            </a:r>
            <a:r>
              <a:rPr lang="ru-RU" altLang="en-US" dirty="0">
                <a:solidFill>
                  <a:srgbClr val="0070C0"/>
                </a:solidFill>
                <a:latin typeface="Arial Black" panose="020B0A04020102020204" pitchFamily="34" charset="0"/>
              </a:rPr>
              <a:t>туристов</a:t>
            </a:r>
          </a:p>
        </p:txBody>
      </p:sp>
      <p:pic>
        <p:nvPicPr>
          <p:cNvPr id="5" name="Content Placeholder 4" descr="Maldives resort makes THE LIST for travel and tourism excellence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1319622"/>
            <a:ext cx="7437336" cy="4959686"/>
          </a:xfrm>
          <a:prstGeom prst="rect">
            <a:avLst/>
          </a:prstGeom>
        </p:spPr>
      </p:pic>
      <p:pic>
        <p:nvPicPr>
          <p:cNvPr id="6" name="Picture 5" descr="maldives_picc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141" y="194197"/>
            <a:ext cx="5391045" cy="3591821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 rot="20431616">
            <a:off x="6771898" y="4734876"/>
            <a:ext cx="5754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400" dirty="0">
                <a:solidFill>
                  <a:srgbClr val="7030A0"/>
                </a:solidFill>
                <a:latin typeface="Arial Black" panose="020B0A04020102020204" pitchFamily="34" charset="0"/>
              </a:rPr>
              <a:t>С</a:t>
            </a:r>
            <a:r>
              <a:rPr lang="ru-RU" altLang="en-US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ейчас </a:t>
            </a:r>
            <a:r>
              <a:rPr lang="ru-RU" altLang="en-US" sz="2400" dirty="0">
                <a:solidFill>
                  <a:srgbClr val="7030A0"/>
                </a:solidFill>
                <a:latin typeface="Arial Black" panose="020B0A04020102020204" pitchFamily="34" charset="0"/>
              </a:rPr>
              <a:t>на Мальдивах более 100 курортов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97" y="0"/>
            <a:ext cx="8494332" cy="4778062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sz="half" idx="1"/>
          </p:nvPr>
        </p:nvSpPr>
        <p:spPr bwMode="auto">
          <a:xfrm>
            <a:off x="141667" y="4904559"/>
            <a:ext cx="11616744" cy="15388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kumimoji="0" lang="ru-RU" altLang="en-US" sz="2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 Black" panose="020B0A04020102020204" pitchFamily="34" charset="0"/>
              </a:rPr>
              <a:t>Естественная красота Мальдивы </a:t>
            </a:r>
            <a:r>
              <a:rPr kumimoji="0" lang="ru-RU" altLang="en-US" sz="2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 Black" panose="020B0A04020102020204" pitchFamily="34" charset="0"/>
              </a:rPr>
              <a:t>известна </a:t>
            </a:r>
            <a:r>
              <a:rPr kumimoji="0" lang="ru-RU" altLang="en-US" sz="2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 Black" panose="020B0A04020102020204" pitchFamily="34" charset="0"/>
              </a:rPr>
              <a:t>своей природной красотой, включая голубой океан и белые пляжи, </a:t>
            </a:r>
            <a:r>
              <a:rPr kumimoji="0" lang="ru-RU" altLang="en-US" sz="2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 Black" panose="020B0A04020102020204" pitchFamily="34" charset="0"/>
              </a:rPr>
              <a:t>и</a:t>
            </a:r>
            <a:r>
              <a:rPr kumimoji="0" lang="ru-RU" altLang="en-US" sz="2000" b="0" i="0" u="none" strike="noStrike" cap="none" normalizeH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kumimoji="0" lang="ru-RU" altLang="en-US" sz="2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 Black" panose="020B0A04020102020204" pitchFamily="34" charset="0"/>
              </a:rPr>
              <a:t>чистый воздух. </a:t>
            </a:r>
            <a:endParaRPr lang="en-US" altLang="en-US" sz="2000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pPr eaLnBrk="0" hangingPunct="0">
              <a:spcBef>
                <a:spcPct val="0"/>
              </a:spcBef>
            </a:pPr>
            <a:r>
              <a:rPr kumimoji="0" lang="ru-RU" altLang="en-US" sz="2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 Black" panose="020B0A04020102020204" pitchFamily="34" charset="0"/>
              </a:rPr>
              <a:t>Климат Мальдивских островов идеально подходит для посетителей, занимающихся водными видами спорта, такими как плавание, рыбалка, подводное плавание, </a:t>
            </a:r>
            <a:r>
              <a:rPr kumimoji="0" lang="ru-RU" altLang="en-US" sz="2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 Black" panose="020B0A04020102020204" pitchFamily="34" charset="0"/>
              </a:rPr>
              <a:t>водные </a:t>
            </a:r>
            <a:r>
              <a:rPr kumimoji="0" lang="ru-RU" altLang="en-US" sz="2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 Black" panose="020B0A04020102020204" pitchFamily="34" charset="0"/>
              </a:rPr>
              <a:t>лыжи. виндсерфинг и кайт-пансион. </a:t>
            </a:r>
            <a:endParaRPr kumimoji="0" lang="ru-RU" altLang="en-US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71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580151" y="2443127"/>
            <a:ext cx="6611849" cy="441487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1052" y="190500"/>
            <a:ext cx="5384800" cy="4953000"/>
          </a:xfrm>
        </p:spPr>
        <p:txBody>
          <a:bodyPr/>
          <a:lstStyle/>
          <a:p>
            <a:r>
              <a:rPr lang="ru-RU" altLang="en-US" sz="2000" dirty="0">
                <a:solidFill>
                  <a:srgbClr val="00B0F0"/>
                </a:solidFill>
                <a:latin typeface="Arial Black" panose="020B0A04020102020204" pitchFamily="34" charset="0"/>
              </a:rPr>
              <a:t>Естественная красота Мальдивов привлекает туристов во всем мире и каждый год. </a:t>
            </a:r>
            <a:endParaRPr lang="en-US" altLang="en-US" sz="2000" dirty="0" smtClean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r>
              <a:rPr lang="ru-RU" altLang="en-US" sz="20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Его </a:t>
            </a:r>
            <a:r>
              <a:rPr lang="ru-RU" altLang="en-US" sz="2000" dirty="0">
                <a:solidFill>
                  <a:srgbClr val="00B0F0"/>
                </a:solidFill>
                <a:latin typeface="Arial Black" panose="020B0A04020102020204" pitchFamily="34" charset="0"/>
              </a:rPr>
              <a:t>индустрия туризма сегодня является крупнейшим источником доходов в Мальдивах</a:t>
            </a:r>
            <a:r>
              <a:rPr lang="ru-RU" altLang="en-US" sz="1800" dirty="0">
                <a:solidFill>
                  <a:srgbClr val="00B0F0"/>
                </a:solidFill>
                <a:latin typeface="Arial Black" panose="020B0A04020102020204" pitchFamily="34" charset="0"/>
              </a:rPr>
              <a:t> </a:t>
            </a:r>
            <a:endParaRPr lang="ru-RU" altLang="en-US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endParaRPr lang="en-US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701" y="190500"/>
            <a:ext cx="6105701" cy="405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5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light0215-phytoplankton_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9322" y="0"/>
            <a:ext cx="12341322" cy="69803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0978114">
            <a:off x="536277" y="1640539"/>
            <a:ext cx="1032894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Спасибо</a:t>
            </a:r>
            <a:r>
              <a:rPr lang="ru-RU" altLang="zh-CN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за внимание!</a:t>
            </a:r>
            <a:endParaRPr lang="en-US" altLang="zh-CN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ldives-map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9715" y="279400"/>
            <a:ext cx="5861050" cy="3490595"/>
          </a:xfrm>
          <a:prstGeom prst="rect">
            <a:avLst/>
          </a:prstGeom>
        </p:spPr>
      </p:pic>
      <p:pic>
        <p:nvPicPr>
          <p:cNvPr id="5" name="Content Placeholder 4" descr="maldives-atoll-map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834245" y="532765"/>
            <a:ext cx="2205355" cy="607314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120765" y="1054100"/>
            <a:ext cx="38150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400" dirty="0" smtClean="0"/>
              <a:t>Мальдивы находятся </a:t>
            </a:r>
            <a:r>
              <a:rPr lang="ru-RU" altLang="en-US" sz="2400" dirty="0"/>
              <a:t>в Южной Азии к югу от Индии. </a:t>
            </a:r>
            <a:endParaRPr lang="en-US" altLang="en-US" sz="2400" dirty="0" smtClean="0"/>
          </a:p>
          <a:p>
            <a:r>
              <a:rPr lang="ru-RU" sz="2400" dirty="0">
                <a:cs typeface="Calibri" panose="020F0502020204030204" pitchFamily="34" charset="0"/>
              </a:rPr>
              <a:t>Мальдивы не граничат с другими странами</a:t>
            </a:r>
            <a:endParaRPr lang="en-US" altLang="en-US" sz="2400" dirty="0">
              <a:cs typeface="Calibri" panose="020F0502020204030204" pitchFamily="34" charset="0"/>
            </a:endParaRPr>
          </a:p>
          <a:p>
            <a:endParaRPr lang="ru-RU" altLang="en-US" sz="2400" dirty="0"/>
          </a:p>
        </p:txBody>
      </p:sp>
      <p:sp>
        <p:nvSpPr>
          <p:cNvPr id="8" name="Text Box 7"/>
          <p:cNvSpPr txBox="1"/>
          <p:nvPr/>
        </p:nvSpPr>
        <p:spPr>
          <a:xfrm>
            <a:off x="634365" y="4011295"/>
            <a:ext cx="91808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400" dirty="0" smtClean="0"/>
              <a:t>Мальдивы – это 26 </a:t>
            </a:r>
            <a:r>
              <a:rPr lang="ru-RU" altLang="en-US" sz="2400" dirty="0"/>
              <a:t>атоллов, </a:t>
            </a:r>
            <a:r>
              <a:rPr lang="ru-RU" altLang="en-US" sz="2400" dirty="0" smtClean="0"/>
              <a:t>состоящих </a:t>
            </a:r>
            <a:r>
              <a:rPr lang="ru-RU" altLang="en-US" sz="2400" dirty="0"/>
              <a:t>из 1192 коралловых островков.</a:t>
            </a:r>
          </a:p>
          <a:p>
            <a:endParaRPr lang="ru-RU" altLang="en-US" sz="2400" dirty="0"/>
          </a:p>
          <a:p>
            <a:r>
              <a:rPr lang="ru-RU" altLang="en-US" sz="2400" dirty="0" smtClean="0"/>
              <a:t>Они имеют площадь </a:t>
            </a:r>
            <a:r>
              <a:rPr lang="ru-RU" altLang="en-US" sz="2400" dirty="0"/>
              <a:t>90 тысяч квадратных </a:t>
            </a:r>
            <a:r>
              <a:rPr lang="ru-RU" altLang="en-US" sz="2400" dirty="0" smtClean="0"/>
              <a:t>километров</a:t>
            </a:r>
            <a:r>
              <a:rPr lang="ru-RU" altLang="en-US" sz="2400" dirty="0"/>
              <a:t>, но территория суши </a:t>
            </a:r>
            <a:r>
              <a:rPr lang="ru-RU" altLang="en-US" sz="2400" dirty="0" smtClean="0"/>
              <a:t>- 298 </a:t>
            </a:r>
            <a:r>
              <a:rPr lang="ru-RU" altLang="en-US" sz="2400" dirty="0"/>
              <a:t>квадратных </a:t>
            </a:r>
            <a:r>
              <a:rPr lang="ru-RU" altLang="en-US" sz="2400" dirty="0" smtClean="0"/>
              <a:t>километров</a:t>
            </a:r>
            <a:r>
              <a:rPr lang="ru-RU" altLang="en-US" sz="2400" dirty="0"/>
              <a:t>. 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6120765" y="697865"/>
            <a:ext cx="3657600" cy="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7" grpId="3"/>
      <p:bldP spid="7" grpId="4"/>
      <p:bldP spid="7" grpId="5"/>
      <p:bldP spid="7" grpId="6"/>
      <p:bldP spid="7" grpId="7"/>
      <p:bldP spid="7" grpId="8"/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YIj28Gj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59145" y="123770"/>
            <a:ext cx="6332855" cy="3870006"/>
          </a:xfrm>
          <a:prstGeom prst="rect">
            <a:avLst/>
          </a:prstGeom>
        </p:spPr>
      </p:pic>
      <p:pic>
        <p:nvPicPr>
          <p:cNvPr id="10" name="Content Placeholder 9" descr="male-city-maldives-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29155" y="2608729"/>
            <a:ext cx="6077247" cy="412783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-806795" y="513735"/>
            <a:ext cx="73793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dirty="0" smtClean="0"/>
              <a:t>Столица </a:t>
            </a:r>
            <a:r>
              <a:rPr lang="ru-RU" altLang="en-US" sz="2800" dirty="0"/>
              <a:t>моей </a:t>
            </a:r>
            <a:r>
              <a:rPr lang="ru-RU" altLang="en-US" sz="2800" dirty="0" smtClean="0"/>
              <a:t>родины - </a:t>
            </a:r>
            <a:r>
              <a:rPr lang="ru-RU" altLang="en-US" sz="2800" dirty="0"/>
              <a:t>Мале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1490382"/>
          </a:xfrm>
        </p:spPr>
        <p:txBody>
          <a:bodyPr/>
          <a:lstStyle/>
          <a:p>
            <a:r>
              <a:rPr lang="ru-RU" altLang="en-US" sz="2400" dirty="0">
                <a:latin typeface="+mn-lt"/>
              </a:rPr>
              <a:t>На Мальдивах живёт примерно 402 000 человек.</a:t>
            </a:r>
            <a:br>
              <a:rPr lang="ru-RU" altLang="en-US" sz="2400" dirty="0">
                <a:latin typeface="+mn-lt"/>
              </a:rPr>
            </a:br>
            <a:r>
              <a:rPr lang="ru-RU" altLang="en-US" sz="2400" dirty="0">
                <a:latin typeface="+mn-lt"/>
              </a:rPr>
              <a:t>Это мальдивцы, индийцы, </a:t>
            </a:r>
            <a:r>
              <a:rPr lang="ru-RU" altLang="en-US" sz="2400" dirty="0" err="1">
                <a:latin typeface="+mn-lt"/>
              </a:rPr>
              <a:t>бангладешцы</a:t>
            </a:r>
            <a:r>
              <a:rPr lang="ru-RU" altLang="en-US" sz="2400" dirty="0">
                <a:latin typeface="+mn-lt"/>
              </a:rPr>
              <a:t>, </a:t>
            </a:r>
            <a:r>
              <a:rPr lang="ru-RU" altLang="en-US" sz="2400" dirty="0" err="1">
                <a:latin typeface="+mn-lt"/>
              </a:rPr>
              <a:t>ланкийцы</a:t>
            </a:r>
            <a:r>
              <a:rPr lang="ru-RU" altLang="en-US" sz="2400" dirty="0">
                <a:latin typeface="+mn-lt"/>
              </a:rPr>
              <a:t> и другие национальности. </a:t>
            </a:r>
            <a:br>
              <a:rPr lang="ru-RU" altLang="en-US" sz="2400" dirty="0">
                <a:latin typeface="+mn-lt"/>
              </a:rPr>
            </a:br>
            <a:endParaRPr lang="ru-RU" sz="2400" dirty="0"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95103"/>
            <a:ext cx="7031865" cy="383372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181" y="1069590"/>
            <a:ext cx="4235422" cy="578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0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dirty="0"/>
              <a:t>Ч</a:t>
            </a:r>
            <a:r>
              <a:rPr lang="ru-RU" altLang="en-US" dirty="0" smtClean="0"/>
              <a:t>то ещё сказать </a:t>
            </a:r>
            <a:r>
              <a:rPr lang="ru-RU" altLang="en-US" dirty="0"/>
              <a:t>о </a:t>
            </a:r>
            <a:r>
              <a:rPr lang="ru-RU" altLang="en-US" dirty="0" smtClean="0"/>
              <a:t>Мальдивах</a:t>
            </a:r>
            <a:r>
              <a:rPr lang="en-US" altLang="en-US" dirty="0"/>
              <a:t>?</a:t>
            </a:r>
            <a:r>
              <a:rPr lang="ru-RU" altLang="en-US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altLang="en-US" sz="2400" dirty="0" smtClean="0"/>
              <a:t>Наш </a:t>
            </a:r>
            <a:r>
              <a:rPr lang="ru-RU" altLang="en-US" sz="2400" dirty="0"/>
              <a:t>язык </a:t>
            </a:r>
            <a:r>
              <a:rPr lang="ru-RU" altLang="en-US" sz="2400" dirty="0" smtClean="0"/>
              <a:t>называется </a:t>
            </a:r>
            <a:r>
              <a:rPr lang="ru-RU" altLang="en-US" sz="2400" dirty="0" err="1"/>
              <a:t>дивехи</a:t>
            </a:r>
            <a:r>
              <a:rPr lang="ru-RU" altLang="en-US" sz="2400" dirty="0" smtClean="0"/>
              <a:t>. </a:t>
            </a:r>
          </a:p>
          <a:p>
            <a:r>
              <a:rPr lang="ru-RU" altLang="en-US" sz="2400" dirty="0" smtClean="0"/>
              <a:t>А это буквы </a:t>
            </a:r>
            <a:r>
              <a:rPr lang="ru-RU" altLang="en-US" sz="2400" dirty="0" err="1" smtClean="0"/>
              <a:t>дивехи</a:t>
            </a:r>
            <a:r>
              <a:rPr lang="ru-RU" altLang="en-US" sz="2400" dirty="0" smtClean="0"/>
              <a:t>.</a:t>
            </a:r>
            <a:endParaRPr lang="ru-RU" altLang="en-US" sz="2400" dirty="0"/>
          </a:p>
          <a:p>
            <a:endParaRPr lang="en-US" sz="2400" dirty="0"/>
          </a:p>
        </p:txBody>
      </p:sp>
      <p:pic>
        <p:nvPicPr>
          <p:cNvPr id="5" name="Picture 4" descr="downloa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60" y="2934634"/>
            <a:ext cx="3515360" cy="218376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5994400" y="165398"/>
            <a:ext cx="5384800" cy="4953000"/>
          </a:xfrm>
        </p:spPr>
        <p:txBody>
          <a:bodyPr/>
          <a:lstStyle/>
          <a:p>
            <a:pPr marL="0" indent="0" eaLnBrk="0" hangingPunct="0">
              <a:spcBef>
                <a:spcPct val="0"/>
              </a:spcBef>
              <a:buNone/>
            </a:pPr>
            <a:r>
              <a:rPr lang="ru-RU" altLang="en-US" sz="2400" dirty="0" smtClean="0">
                <a:cs typeface="Calibri" panose="020F0502020204030204" pitchFamily="34" charset="0"/>
              </a:rPr>
              <a:t>	</a:t>
            </a:r>
            <a:endParaRPr lang="ru-RU" altLang="en-US" sz="2400" dirty="0">
              <a:cs typeface="Calibri" panose="020F0502020204030204" pitchFamily="34" charset="0"/>
            </a:endParaRPr>
          </a:p>
          <a:p>
            <a:pPr eaLnBrk="0" hangingPunct="0">
              <a:spcBef>
                <a:spcPct val="0"/>
              </a:spcBef>
            </a:pPr>
            <a:endParaRPr lang="ru-RU" altLang="en-US" sz="2400" dirty="0" smtClean="0">
              <a:cs typeface="Calibri" panose="020F0502020204030204" pitchFamily="34" charset="0"/>
            </a:endParaRPr>
          </a:p>
          <a:p>
            <a:pPr eaLnBrk="0" hangingPunct="0">
              <a:spcBef>
                <a:spcPct val="0"/>
              </a:spcBef>
            </a:pPr>
            <a:endParaRPr lang="en-US" altLang="en-US" sz="2400" dirty="0">
              <a:cs typeface="Calibri" panose="020F0502020204030204" pitchFamily="34" charset="0"/>
            </a:endParaRPr>
          </a:p>
          <a:p>
            <a:pPr marL="0" indent="0" eaLnBrk="0" hangingPunct="0">
              <a:spcBef>
                <a:spcPct val="0"/>
              </a:spcBef>
              <a:buNone/>
            </a:pPr>
            <a:r>
              <a:rPr lang="ru-RU" altLang="en-US" sz="2400" dirty="0" smtClean="0">
                <a:cs typeface="Calibri" panose="020F0502020204030204" pitchFamily="34" charset="0"/>
              </a:rPr>
              <a:t>Наша </a:t>
            </a:r>
            <a:r>
              <a:rPr lang="ru-RU" altLang="en-US" sz="2400" dirty="0">
                <a:cs typeface="Calibri" panose="020F0502020204030204" pitchFamily="34" charset="0"/>
              </a:rPr>
              <a:t>валюта называется </a:t>
            </a:r>
            <a:r>
              <a:rPr lang="ru-RU" altLang="en-US" sz="2400" dirty="0" err="1" smtClean="0">
                <a:cs typeface="Calibri" panose="020F0502020204030204" pitchFamily="34" charset="0"/>
              </a:rPr>
              <a:t>руфия</a:t>
            </a:r>
            <a:r>
              <a:rPr lang="ru-RU" altLang="en-US" sz="2400" dirty="0" smtClean="0">
                <a:cs typeface="Calibri" panose="020F0502020204030204" pitchFamily="34" charset="0"/>
              </a:rPr>
              <a:t>. </a:t>
            </a:r>
            <a:endParaRPr lang="en-US" altLang="en-US" sz="2400" dirty="0">
              <a:cs typeface="Calibri" panose="020F0502020204030204" pitchFamily="34" charset="0"/>
            </a:endParaRP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997" y="2934634"/>
            <a:ext cx="5858077" cy="310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4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494" y="497497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ru-RU" altLang="en-US" sz="2400" dirty="0">
                <a:cs typeface="Calibri" panose="020F0502020204030204" pitchFamily="34" charset="0"/>
              </a:rPr>
              <a:t>Основная религия Мальдивских островов - ислам, но там живут люди и других религий.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94" y="228600"/>
            <a:ext cx="7315200" cy="411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535" y="326132"/>
            <a:ext cx="4137875" cy="631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5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7983071" cy="582613"/>
          </a:xfrm>
        </p:spPr>
        <p:txBody>
          <a:bodyPr/>
          <a:lstStyle/>
          <a:p>
            <a:r>
              <a:rPr lang="ru-RU" dirty="0" smtClean="0">
                <a:cs typeface="Calibri" panose="020F0502020204030204" pitchFamily="34" charset="0"/>
              </a:rPr>
              <a:t>История </a:t>
            </a:r>
            <a:r>
              <a:rPr lang="ru-RU" dirty="0">
                <a:cs typeface="Calibri" panose="020F0502020204030204" pitchFamily="34" charset="0"/>
              </a:rPr>
              <a:t>Мальдивских островов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719" y="1264902"/>
            <a:ext cx="4902557" cy="5380597"/>
          </a:xfrm>
        </p:spPr>
        <p:txBody>
          <a:bodyPr/>
          <a:lstStyle/>
          <a:p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До XII века мальдивцы </a:t>
            </a:r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были буддистами,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но в 1153 году на Мальдивах высадился </a:t>
            </a:r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проповедник ислама, приехавший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из </a:t>
            </a:r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Тебриза, и скоро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всё население приняло ислам. 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По </a:t>
            </a:r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легенде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Мале регулярно посещал джин, который забирал семь девушек и съедал их. </a:t>
            </a:r>
            <a:endParaRPr lang="ru-RU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Чтобы девушки не умирали,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проповедник </a:t>
            </a:r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ночами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читал Коран, и дьявол на остров больше </a:t>
            </a:r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никогда не приходил.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311" y="901902"/>
            <a:ext cx="6736780" cy="454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9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55" y="189306"/>
            <a:ext cx="6147659" cy="582930"/>
          </a:xfrm>
        </p:spPr>
        <p:txBody>
          <a:bodyPr/>
          <a:lstStyle/>
          <a:p>
            <a:pPr algn="ctr"/>
            <a:r>
              <a:rPr lang="ru-RU" altLang="en-US" b="1" dirty="0" smtClean="0"/>
              <a:t>Современная история </a:t>
            </a:r>
            <a:endParaRPr lang="ru-RU" alt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" y="1040130"/>
            <a:ext cx="6227333" cy="1044164"/>
          </a:xfrm>
        </p:spPr>
        <p:txBody>
          <a:bodyPr/>
          <a:lstStyle/>
          <a:p>
            <a:pPr marL="0" indent="0">
              <a:buNone/>
            </a:pPr>
            <a:r>
              <a:rPr lang="ru-RU" altLang="en-US" sz="2400" dirty="0"/>
              <a:t>Долгое время территория Мальдив  </a:t>
            </a:r>
            <a:r>
              <a:rPr lang="ru-RU" altLang="en-US" sz="2400" dirty="0" smtClean="0"/>
              <a:t>была </a:t>
            </a:r>
            <a:r>
              <a:rPr lang="ru-RU" altLang="en-US" sz="2400" dirty="0"/>
              <a:t>частью </a:t>
            </a:r>
            <a:r>
              <a:rPr lang="ru-RU" altLang="en-US" sz="2400" dirty="0" smtClean="0"/>
              <a:t>Португалии </a:t>
            </a:r>
            <a:r>
              <a:rPr lang="ru-RU" altLang="en-US" sz="2400" dirty="0"/>
              <a:t>и </a:t>
            </a:r>
            <a:r>
              <a:rPr lang="ru-RU" altLang="en-US" sz="2400" dirty="0" smtClean="0"/>
              <a:t>Великобритании.</a:t>
            </a:r>
            <a:endParaRPr lang="ru-RU" altLang="en-US" sz="2400" dirty="0"/>
          </a:p>
        </p:txBody>
      </p:sp>
      <p:pic>
        <p:nvPicPr>
          <p:cNvPr id="5" name="Content Placeholder 4" descr="visiting-maldives-alamy-com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855" y="1956676"/>
            <a:ext cx="6447522" cy="3992527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/>
        </p:nvSpPr>
        <p:spPr>
          <a:xfrm>
            <a:off x="6815585" y="772236"/>
            <a:ext cx="5376415" cy="1459976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altLang="en-US" sz="2400" dirty="0"/>
              <a:t>26 июля 1965 года Британия предоставила Мальдивам независимость</a:t>
            </a:r>
            <a:r>
              <a:rPr lang="ru-RU" altLang="en-US" sz="2400" dirty="0" smtClean="0"/>
              <a:t>. Это было счастьем для Мальдив!</a:t>
            </a:r>
            <a:endParaRPr lang="ru-RU" altLang="en-US" sz="2400" dirty="0"/>
          </a:p>
        </p:txBody>
      </p:sp>
      <p:pic>
        <p:nvPicPr>
          <p:cNvPr id="7" name="Content Placeholder 4" descr="maldives_independenc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566" y="2985247"/>
            <a:ext cx="5163671" cy="387275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3" grpId="2" build="p"/>
      <p:bldP spid="6" grpId="0"/>
    </p:bldLst>
  </p:timing>
</p:sld>
</file>

<file path=ppt/theme/theme1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1195</TotalTime>
  <Words>381</Words>
  <Application>Microsoft Office PowerPoint</Application>
  <PresentationFormat>Widescreen</PresentationFormat>
  <Paragraphs>57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SimSun</vt:lpstr>
      <vt:lpstr>Arial</vt:lpstr>
      <vt:lpstr>Arial Black</vt:lpstr>
      <vt:lpstr>Calibri</vt:lpstr>
      <vt:lpstr>inherit</vt:lpstr>
      <vt:lpstr>Blue Waves</vt:lpstr>
      <vt:lpstr>Мальдивы</vt:lpstr>
      <vt:lpstr> Где находятся Мальдивы?</vt:lpstr>
      <vt:lpstr>PowerPoint Presentation</vt:lpstr>
      <vt:lpstr>PowerPoint Presentation</vt:lpstr>
      <vt:lpstr>На Мальдивах живёт примерно 402 000 человек. Это мальдивцы, индийцы, бангладешцы, ланкийцы и другие национальности.  </vt:lpstr>
      <vt:lpstr>Что ещё сказать о Мальдивах? </vt:lpstr>
      <vt:lpstr>PowerPoint Presentation</vt:lpstr>
      <vt:lpstr>История Мальдивских островов</vt:lpstr>
      <vt:lpstr>Современная история </vt:lpstr>
      <vt:lpstr>День Независимости Мальдив</vt:lpstr>
      <vt:lpstr>Символы Мальдив</vt:lpstr>
      <vt:lpstr> Достопримечательности Мальдив</vt:lpstr>
      <vt:lpstr>PowerPoint Presentation</vt:lpstr>
      <vt:lpstr>3. Памятник, который показывает, как мальдивцы пережили цунами  24 декабря 2004 года.</vt:lpstr>
      <vt:lpstr>PowerPoint Presentation</vt:lpstr>
      <vt:lpstr>PowerPoint Presentation</vt:lpstr>
      <vt:lpstr>5. Национальный парк - Расрани - парк. недавно назывался Султан - парк.</vt:lpstr>
      <vt:lpstr>7. Синее море с различными видами животных: разные виды рыб, акулы и кашалоты.  На Мальдивах не так много наземных животных. но подводный мир очень красив и разнообразен: много интересных морских существ.  </vt:lpstr>
      <vt:lpstr>PowerPoint Presentation</vt:lpstr>
      <vt:lpstr>PowerPoint Presentation</vt:lpstr>
      <vt:lpstr>PowerPoint Presentation</vt:lpstr>
      <vt:lpstr>Промышленность на Мальдивах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Малдивы</dc:title>
  <dc:creator>user</dc:creator>
  <cp:lastModifiedBy>Mohamed Baneen</cp:lastModifiedBy>
  <cp:revision>37</cp:revision>
  <dcterms:created xsi:type="dcterms:W3CDTF">2017-12-17T08:53:00Z</dcterms:created>
  <dcterms:modified xsi:type="dcterms:W3CDTF">2018-05-03T16:41:43Z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1033-10.2.0.5965</vt:lpwstr>
  </property>
</Properties>
</file>