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0" r:id="rId2"/>
    <p:sldId id="345" r:id="rId3"/>
    <p:sldId id="346" r:id="rId4"/>
    <p:sldId id="377" r:id="rId5"/>
    <p:sldId id="361" r:id="rId6"/>
    <p:sldId id="342" r:id="rId7"/>
    <p:sldId id="351" r:id="rId8"/>
    <p:sldId id="358" r:id="rId9"/>
    <p:sldId id="364" r:id="rId10"/>
    <p:sldId id="373" r:id="rId11"/>
    <p:sldId id="354" r:id="rId12"/>
    <p:sldId id="381" r:id="rId13"/>
    <p:sldId id="369" r:id="rId14"/>
    <p:sldId id="362" r:id="rId15"/>
    <p:sldId id="371" r:id="rId16"/>
    <p:sldId id="378" r:id="rId17"/>
    <p:sldId id="363" r:id="rId18"/>
    <p:sldId id="375" r:id="rId19"/>
    <p:sldId id="374" r:id="rId20"/>
    <p:sldId id="256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648043-07C0-4CA6-B392-7C55FA26DC9F}">
          <p14:sldIdLst>
            <p14:sldId id="260"/>
          </p14:sldIdLst>
        </p14:section>
        <p14:section name="Раздел без заголовка" id="{C818E9B1-6F3E-4E1D-B9D1-716BC4362060}">
          <p14:sldIdLst>
            <p14:sldId id="345"/>
            <p14:sldId id="346"/>
            <p14:sldId id="377"/>
            <p14:sldId id="361"/>
            <p14:sldId id="342"/>
            <p14:sldId id="351"/>
            <p14:sldId id="358"/>
            <p14:sldId id="364"/>
            <p14:sldId id="373"/>
            <p14:sldId id="354"/>
            <p14:sldId id="381"/>
            <p14:sldId id="369"/>
            <p14:sldId id="362"/>
            <p14:sldId id="371"/>
            <p14:sldId id="378"/>
            <p14:sldId id="363"/>
            <p14:sldId id="375"/>
            <p14:sldId id="374"/>
            <p14:sldId id="256"/>
          </p14:sldIdLst>
        </p14:section>
        <p14:section name="Раздел без заголовка" id="{869467EE-0CCB-4577-8CB1-DBA43D131BB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99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6784" autoAdjust="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24E1672-2C5E-4A59-A49C-BE365E80D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A9DA43-1BF9-442C-84D5-864C234E99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B43CB-6938-4689-938E-60142C6F5F8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A1D395-2C0B-499C-85BE-67E3EFAE5A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63222-776A-4593-9E44-4D4B340BAD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26E8E-F2BB-48E4-A906-66360E7E2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1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C68C3-9746-4846-8056-5CD088C4EDEA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5BF5-A43A-469B-85DC-8F7897FB01F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3561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8A36-B945-4E43-A34C-668D2A4C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EFD59A-E1D3-49D9-BA6C-9B8D8547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9B699-5F46-4AEF-8897-95E59D7D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AD78-C8FB-488C-B1B0-4F05D0F9FA0D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0CE66-3DF5-465B-BFC4-441434DC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E700B-278D-4671-B373-7FBBD78C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2C2F-87D4-4DBE-9F25-DAF3A8B16EF4}" type="slidenum">
              <a:rPr lang="ru-BY" smtClean="0"/>
              <a:t>‹#›</a:t>
            </a:fld>
            <a:endParaRPr lang="ru-BY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D1548B-17FA-40B9-982D-EF1277664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417"/>
            <a:ext cx="12192000" cy="75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70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01251B-7CA9-4DED-A2FF-C3DA32263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417"/>
            <a:ext cx="12192000" cy="75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504D1-2826-4700-AFAD-B5B91807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0686A-EECD-4B15-9318-2618472DD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781E4-BAE1-457A-8B97-30D6D666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AD78-C8FB-488C-B1B0-4F05D0F9FA0D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B33A32-3329-4260-8A70-2A34D3B2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4C5DA-C3D3-43B3-9CB1-52A9C993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2C2F-87D4-4DBE-9F25-DAF3A8B16EF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220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393F-96FE-4950-A4AF-841D71A8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8AFA9-F92D-4025-8AAF-41C2651A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7D10D2-9442-4C9C-82C2-4A5D4BA02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FA1F6C-2005-4449-9AD9-B2101524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BBF2A3-0BC2-43D0-9A68-C9ABED45C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DAD118-D2A5-4A10-988C-47C6C017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AD78-C8FB-488C-B1B0-4F05D0F9FA0D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B7E6EF-2D02-4024-9EA9-42CA369C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CE2E13-D178-4451-8BEE-CD7DBF67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2C2F-87D4-4DBE-9F25-DAF3A8B16EF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180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628718-F28B-4D9F-AAA5-A6FC36069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3520"/>
            <a:ext cx="12192000" cy="155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03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628718-F28B-4D9F-AAA5-A6FC36069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286"/>
            <a:ext cx="12192000" cy="95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11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8EE59-49E3-477B-9DE1-43CBE7C9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6FB108-1653-45E0-A594-65D54E319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7C08C-B01D-496C-BA7D-07A6AFA46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AD78-C8FB-488C-B1B0-4F05D0F9FA0D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242FE-F5A7-4B1B-8D07-A6FCD586D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93DFB-50A7-4D05-A91A-E004C1E7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2C2F-87D4-4DBE-9F25-DAF3A8B16EF4}" type="slidenum">
              <a:rPr lang="ru-BY" smtClean="0"/>
              <a:t>‹#›</a:t>
            </a:fld>
            <a:endParaRPr lang="ru-BY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7C9954-3DF4-4CC4-B9E6-A04F57397F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7975" r="7889" b="7315"/>
          <a:stretch/>
        </p:blipFill>
        <p:spPr>
          <a:xfrm>
            <a:off x="153824" y="211420"/>
            <a:ext cx="1657884" cy="16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rec.gov.b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101D04-47AF-4F01-96B9-087500C763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806" y="0"/>
            <a:ext cx="11482388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ИЗБИРАТЕЛЬНАЯ КОМИССИЯ РЕСПУБЛИКИ БЕЛАРУСЬ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законодательства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A5E304-56D4-484F-B9B3-8184590C1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59" y="4563098"/>
            <a:ext cx="2135104" cy="21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ЦИК ПО ИЗМЕНЕНИЮ ИЗБИРАТЕЛЬНОГО ЗАКОНОДАТЕЛЬСТВА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FF80F-269C-4475-8BA4-F7F391D240F0}"/>
              </a:ext>
            </a:extLst>
          </p:cNvPr>
          <p:cNvSpPr txBox="1"/>
          <p:nvPr/>
        </p:nvSpPr>
        <p:spPr>
          <a:xfrm>
            <a:off x="1102572" y="1780094"/>
            <a:ext cx="98124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       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ОБРАЗОВЫВАТЬ УЧАСТКИ ЗА РУБЕЖОМ</a:t>
            </a:r>
            <a:endParaRPr lang="ru-RU" sz="2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Знак умножения 1">
            <a:extLst>
              <a:ext uri="{FF2B5EF4-FFF2-40B4-BE49-F238E27FC236}">
                <a16:creationId xmlns:a16="http://schemas.microsoft.com/office/drawing/2014/main" id="{0F734590-6A2B-23F9-EEF0-0549CB4E5118}"/>
              </a:ext>
            </a:extLst>
          </p:cNvPr>
          <p:cNvSpPr/>
          <p:nvPr/>
        </p:nvSpPr>
        <p:spPr>
          <a:xfrm>
            <a:off x="844339" y="195899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0B47F-F1AE-6D11-3D19-10CBCAC398AA}"/>
              </a:ext>
            </a:extLst>
          </p:cNvPr>
          <p:cNvSpPr txBox="1"/>
          <p:nvPr/>
        </p:nvSpPr>
        <p:spPr>
          <a:xfrm>
            <a:off x="-263832" y="2769591"/>
            <a:ext cx="11178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выборах Президента в 2020 году в голосовании приняли участие: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21 230 избирателей или 0,3%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A5092-D589-B63F-C9E8-97A32A9DB258}"/>
              </a:ext>
            </a:extLst>
          </p:cNvPr>
          <p:cNvSpPr txBox="1"/>
          <p:nvPr/>
        </p:nvSpPr>
        <p:spPr>
          <a:xfrm>
            <a:off x="-542128" y="3862896"/>
            <a:ext cx="11178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         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 на выборах в среднем составляет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26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ЦИК ПО ИЗМЕНЕНИЮ ИЗБИРАТЕЛЬНОГО ЗАКОНОДАТЕЛЬСТВА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12E48B-ED0F-817F-37B4-8586E943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82423"/>
              </p:ext>
            </p:extLst>
          </p:nvPr>
        </p:nvGraphicFramePr>
        <p:xfrm>
          <a:off x="201510" y="1914187"/>
          <a:ext cx="11241238" cy="368154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241238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</a:tblGrid>
              <a:tr h="535202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Устанавливаются следующие сроки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535202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сентября </a:t>
                      </a:r>
                      <a:endParaRPr lang="ru-BY" sz="27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  <a:tr h="76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численность избирателей,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образуемых округов в МСД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48707"/>
                  </a:ext>
                </a:extLst>
              </a:tr>
              <a:tr h="535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2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октября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71982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округов по выборам в ПП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24924"/>
                  </a:ext>
                </a:extLst>
              </a:tr>
              <a:tr h="535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2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ноября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173137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округов по выборам в МСД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3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7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ГОЛОСОВАНИЯ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FF80F-269C-4475-8BA4-F7F391D240F0}"/>
              </a:ext>
            </a:extLst>
          </p:cNvPr>
          <p:cNvSpPr txBox="1"/>
          <p:nvPr/>
        </p:nvSpPr>
        <p:spPr>
          <a:xfrm>
            <a:off x="635560" y="1956787"/>
            <a:ext cx="1027948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максимальное количество переносных ящиков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3 до 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установить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ЗАПРЕТ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вынос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выданного бюллетеня;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фото-, видеосъемку заполненного бюллетеня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2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ЦИК ПО ИЗМЕНЕНИЮ ИЗБИРАТЕЛЬНОГО ЗАКОНОДАТЕЛЬСТВА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E0D4452-8F39-6F13-B86D-BB42AB0E7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90606"/>
              </p:ext>
            </p:extLst>
          </p:nvPr>
        </p:nvGraphicFramePr>
        <p:xfrm>
          <a:off x="475381" y="1860136"/>
          <a:ext cx="11241238" cy="36755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241238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</a:tblGrid>
              <a:tr h="749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избирательных комиссий к единому дню голосования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14174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Центральная комиссия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областные, Минская городская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окружные (Палата представителей, областные, Минский городской Совет)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районные, городские (в городах областного подчинения)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городские (в городах районного подчинения), поселковые, сельские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участковые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74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ИЗМЕНЕНИЮ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ЗАКОНОДАТЕЛЬСТВА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2361BE-AD19-6E59-77E1-7670674F9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60755"/>
              </p:ext>
            </p:extLst>
          </p:nvPr>
        </p:nvGraphicFramePr>
        <p:xfrm>
          <a:off x="236394" y="1816450"/>
          <a:ext cx="11213483" cy="41263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5567362">
                  <a:extLst>
                    <a:ext uri="{9D8B030D-6E8A-4147-A177-3AD203B41FA5}">
                      <a16:colId xmlns:a16="http://schemas.microsoft.com/office/drawing/2014/main" val="4201898492"/>
                    </a:ext>
                  </a:extLst>
                </a:gridCol>
                <a:gridCol w="5646121">
                  <a:extLst>
                    <a:ext uri="{9D8B030D-6E8A-4147-A177-3AD203B41FA5}">
                      <a16:colId xmlns:a16="http://schemas.microsoft.com/office/drawing/2014/main" val="1368888434"/>
                    </a:ext>
                  </a:extLst>
                </a:gridCol>
              </a:tblGrid>
              <a:tr h="26587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RU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64479"/>
                  </a:ext>
                </a:extLst>
              </a:tr>
              <a:tr h="9454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членов районных, городских (в городах областного подчинения) комиссий </a:t>
                      </a:r>
                      <a:endParaRPr lang="ru-RU" sz="25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67508"/>
                  </a:ext>
                </a:extLst>
              </a:tr>
              <a:tr h="945442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9-11</a:t>
                      </a:r>
                      <a:endParaRPr lang="ru-RU" sz="25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9-13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08212"/>
                  </a:ext>
                </a:extLst>
              </a:tr>
              <a:tr h="9454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членов городских (в городах районного подчинения), поселковых, сельских комиссий</a:t>
                      </a:r>
                      <a:endParaRPr lang="ru-RU" sz="25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3755"/>
                  </a:ext>
                </a:extLst>
              </a:tr>
              <a:tr h="945442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25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sz="2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9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5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ПОРОГА ЯВКИ НА ВЫБОРАХ ДЕПУТАТОВ ПАЛАТЫ ПРЕДСТАВИТЕЛЕЙ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FF80F-269C-4475-8BA4-F7F391D240F0}"/>
              </a:ext>
            </a:extLst>
          </p:cNvPr>
          <p:cNvSpPr txBox="1"/>
          <p:nvPr/>
        </p:nvSpPr>
        <p:spPr>
          <a:xfrm>
            <a:off x="914400" y="2252312"/>
            <a:ext cx="816222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 явки отсутствует на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парламентских выборах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странах: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Азербайджан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Туркменистан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Канада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США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8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ИЗМЕНЕНИЮ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ЗАКОНОДАТЕЛЬСТВА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6129B18-1CEF-A543-EC60-D0CF559E9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41115"/>
              </p:ext>
            </p:extLst>
          </p:nvPr>
        </p:nvGraphicFramePr>
        <p:xfrm>
          <a:off x="146943" y="1849272"/>
          <a:ext cx="11213483" cy="37181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5567362">
                  <a:extLst>
                    <a:ext uri="{9D8B030D-6E8A-4147-A177-3AD203B41FA5}">
                      <a16:colId xmlns:a16="http://schemas.microsoft.com/office/drawing/2014/main" val="4201898492"/>
                    </a:ext>
                  </a:extLst>
                </a:gridCol>
                <a:gridCol w="5646121">
                  <a:extLst>
                    <a:ext uri="{9D8B030D-6E8A-4147-A177-3AD203B41FA5}">
                      <a16:colId xmlns:a16="http://schemas.microsoft.com/office/drawing/2014/main" val="1368888434"/>
                    </a:ext>
                  </a:extLst>
                </a:gridCol>
              </a:tblGrid>
              <a:tr h="26587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RU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64479"/>
                  </a:ext>
                </a:extLst>
              </a:tr>
              <a:tr h="5989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избирательных округов по выборам в поселковые, сельские Советы депутатов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67508"/>
                  </a:ext>
                </a:extLst>
              </a:tr>
              <a:tr h="735496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5-11</a:t>
                      </a:r>
                      <a:endParaRPr lang="ru-RU" sz="25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ru-RU" sz="2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08212"/>
                  </a:ext>
                </a:extLst>
              </a:tr>
              <a:tr h="5818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подписей для выдвижения кандидата в депутаты местного Совета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3755"/>
                  </a:ext>
                </a:extLst>
              </a:tr>
              <a:tr h="945442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1 % , но не менее 10 от количества избирателей, проживающих на территории избирательного округа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областной, Минский городской Совет –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150;</a:t>
                      </a: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районный, городской (города областного подчинения) Совет –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75;</a:t>
                      </a:r>
                    </a:p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городской (города районного подчинения), поселковый и сельский Совет –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20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9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24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109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 ФОНДЫ КАНДИДАТОВ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CA43EB6-9174-5D4F-E3C4-E11E9F1F4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99408"/>
              </p:ext>
            </p:extLst>
          </p:nvPr>
        </p:nvGraphicFramePr>
        <p:xfrm>
          <a:off x="415747" y="1539125"/>
          <a:ext cx="11213483" cy="434995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5567362">
                  <a:extLst>
                    <a:ext uri="{9D8B030D-6E8A-4147-A177-3AD203B41FA5}">
                      <a16:colId xmlns:a16="http://schemas.microsoft.com/office/drawing/2014/main" val="4201898492"/>
                    </a:ext>
                  </a:extLst>
                </a:gridCol>
                <a:gridCol w="5646121">
                  <a:extLst>
                    <a:ext uri="{9D8B030D-6E8A-4147-A177-3AD203B41FA5}">
                      <a16:colId xmlns:a16="http://schemas.microsoft.com/office/drawing/2014/main" val="1368888434"/>
                    </a:ext>
                  </a:extLst>
                </a:gridCol>
              </a:tblGrid>
              <a:tr h="558031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RU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RU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64479"/>
                  </a:ext>
                </a:extLst>
              </a:tr>
              <a:tr h="3804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Президентские выборы 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67508"/>
                  </a:ext>
                </a:extLst>
              </a:tr>
              <a:tr h="38044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 </a:t>
                      </a:r>
                      <a:r>
                        <a:rPr lang="ru-RU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БВ</a:t>
                      </a:r>
                      <a:endParaRPr lang="ru-RU" sz="25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 БВ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08212"/>
                  </a:ext>
                </a:extLst>
              </a:tr>
              <a:tr h="3804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выборы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3755"/>
                  </a:ext>
                </a:extLst>
              </a:tr>
              <a:tr h="38044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ru-RU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БВ</a:t>
                      </a:r>
                      <a:endParaRPr lang="ru-RU" sz="25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БВ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97883"/>
                  </a:ext>
                </a:extLst>
              </a:tr>
              <a:tr h="380443"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Выборы ОСД, МГСД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48028"/>
                  </a:ext>
                </a:extLst>
              </a:tr>
              <a:tr h="38044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БВ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БВ</a:t>
                      </a:r>
                      <a:endParaRPr lang="ru-RU" sz="2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50169"/>
                  </a:ext>
                </a:extLst>
              </a:tr>
              <a:tr h="380443"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Выборы депутатов базового, первичного уровней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984"/>
                  </a:ext>
                </a:extLst>
              </a:tr>
              <a:tr h="526071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БВ</a:t>
                      </a: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5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БВ</a:t>
                      </a:r>
                      <a:endParaRPr lang="ru-RU" sz="2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42775" marB="4277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20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4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ИЗМЕНЕНИЮ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ЗАКОНОДАТЕЛЬСТВА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FF80F-269C-4475-8BA4-F7F391D240F0}"/>
              </a:ext>
            </a:extLst>
          </p:cNvPr>
          <p:cNvSpPr txBox="1"/>
          <p:nvPr/>
        </p:nvSpPr>
        <p:spPr>
          <a:xfrm>
            <a:off x="673443" y="1994632"/>
            <a:ext cx="999967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дополнительно включать в список избирателей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граждан, не зарегистрированных на территории участка для голосования,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основного дня голосования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D90F7-E472-87FE-09CF-069FAA56D533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AAECD-1D45-5AAB-FFA0-A198C3EF6BB5}"/>
              </a:ext>
            </a:extLst>
          </p:cNvPr>
          <p:cNvSpPr txBox="1"/>
          <p:nvPr/>
        </p:nvSpPr>
        <p:spPr>
          <a:xfrm>
            <a:off x="915371" y="4091043"/>
            <a:ext cx="999967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установить время досрочного голосования </a:t>
            </a:r>
          </a:p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12.00 до 19.00 часов без перерыва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68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ГОЛОСОВАНИЯ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FF80F-269C-4475-8BA4-F7F391D240F0}"/>
              </a:ext>
            </a:extLst>
          </p:cNvPr>
          <p:cNvSpPr txBox="1"/>
          <p:nvPr/>
        </p:nvSpPr>
        <p:spPr>
          <a:xfrm>
            <a:off x="-796954" y="2309710"/>
            <a:ext cx="1118252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Списки избирателей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ГИС «Регистр населения»</a:t>
            </a:r>
          </a:p>
        </p:txBody>
      </p:sp>
      <p:sp>
        <p:nvSpPr>
          <p:cNvPr id="5" name="Стрелка: вверх-вниз 4">
            <a:extLst>
              <a:ext uri="{FF2B5EF4-FFF2-40B4-BE49-F238E27FC236}">
                <a16:creationId xmlns:a16="http://schemas.microsoft.com/office/drawing/2014/main" id="{74CC75FE-C03C-C2B8-FF0A-D96333F2D230}"/>
              </a:ext>
            </a:extLst>
          </p:cNvPr>
          <p:cNvSpPr/>
          <p:nvPr/>
        </p:nvSpPr>
        <p:spPr>
          <a:xfrm>
            <a:off x="5457524" y="3429000"/>
            <a:ext cx="755009" cy="11996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423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ЦЕНЗ, ЦЕНЗ ОСЕДЛОСТИ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9BDC753-5F91-4A47-B5B4-635F286F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55545"/>
              </p:ext>
            </p:extLst>
          </p:nvPr>
        </p:nvGraphicFramePr>
        <p:xfrm>
          <a:off x="475381" y="1897380"/>
          <a:ext cx="11241238" cy="393834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20619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  <a:gridCol w="5620619">
                  <a:extLst>
                    <a:ext uri="{9D8B030D-6E8A-4147-A177-3AD203B41FA5}">
                      <a16:colId xmlns:a16="http://schemas.microsoft.com/office/drawing/2014/main" val="672267713"/>
                    </a:ext>
                  </a:extLst>
                </a:gridCol>
              </a:tblGrid>
              <a:tr h="626063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3312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Президентом Республики Беларусь может быть избран: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 Республики Беларусь по рождению;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моложе 40 лет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обладающий избирательным правом;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 проживающий в Республике Беларусь </a:t>
                      </a:r>
                      <a:b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20 лет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 перед выборами;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имеющий и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имевший ранее гражданства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иностранного государства или вида на жительство или иного документа иностранного государства, дающего право на льготы и другие 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Президентом Республики Беларусь может быть избран: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 Республики Беларусь по рождению;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моложе 35 лет;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обладающий избирательным правом;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 проживающий в Республике Беларусь </a:t>
                      </a:r>
                      <a:b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 лет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 перед выборами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91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66C17-6D39-4C98-8F99-EA6EF96263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3870" y="1946175"/>
            <a:ext cx="11525250" cy="2387600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ИЗБИРАТЕЛЬНАЯ КОМИССИЯ 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9CDD79-1750-4FDD-8FC8-153CA46B8B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81651" y="4803626"/>
            <a:ext cx="9144000" cy="1814513"/>
          </a:xfrm>
        </p:spPr>
        <p:txBody>
          <a:bodyPr>
            <a:noAutofit/>
          </a:bodyPr>
          <a:lstStyle/>
          <a:p>
            <a:pPr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1143000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почтовый адрес: ул. Советская, 11, 220010, г. Минск</a:t>
            </a:r>
          </a:p>
          <a:p>
            <a:pPr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1143000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электронная почта: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info@rec.gov.by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1143000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телефон (факс): 8 (017) 327 19 03</a:t>
            </a:r>
          </a:p>
          <a:p>
            <a:pPr algn="l"/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E5E3D6-AE41-4716-8854-E4F250C2C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6980"/>
            <a:ext cx="12192000" cy="125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FD64B2-E4F8-4F64-891A-CEFCB5DC4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0" y="239861"/>
            <a:ext cx="2135104" cy="21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4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ИЗБИРАТЕЛЬНОМ ЗАКОНОДАТЕЛЬСТВЕ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9BDC753-5F91-4A47-B5B4-635F286F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28093"/>
              </p:ext>
            </p:extLst>
          </p:nvPr>
        </p:nvGraphicFramePr>
        <p:xfrm>
          <a:off x="475381" y="1759130"/>
          <a:ext cx="11241238" cy="41074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20619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  <a:gridCol w="5620619">
                  <a:extLst>
                    <a:ext uri="{9D8B030D-6E8A-4147-A177-3AD203B41FA5}">
                      <a16:colId xmlns:a16="http://schemas.microsoft.com/office/drawing/2014/main" val="672267713"/>
                    </a:ext>
                  </a:extLst>
                </a:gridCol>
              </a:tblGrid>
              <a:tr h="601435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7654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 и то же лицо может быть Президентом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двух сроков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сроков не ограничено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  <a:tr h="27405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имеют права избирать и быть избранными: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признанные судом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недееспособными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содержащиеся по приговору суда </a:t>
                      </a:r>
                      <a:b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местах лишения свободы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имеют права избирать и быть избранными: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признанные судом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недееспособными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содержащиеся по приговору суда </a:t>
                      </a:r>
                      <a:b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местах лишения свободы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имеют права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принимать участие в голосовании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в отношении которых в порядке, установленном уголовно-процессуальным законодательством, избрана мера пресечения – содержание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стражей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48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9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ИЗБИРАТЕЛЬНОМ ЗАКОНОДАТЕЛЬСТВЕ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9BDC753-5F91-4A47-B5B4-635F286F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95629"/>
              </p:ext>
            </p:extLst>
          </p:nvPr>
        </p:nvGraphicFramePr>
        <p:xfrm>
          <a:off x="475381" y="1923514"/>
          <a:ext cx="11241238" cy="33389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20619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  <a:gridCol w="5620619">
                  <a:extLst>
                    <a:ext uri="{9D8B030D-6E8A-4147-A177-3AD203B41FA5}">
                      <a16:colId xmlns:a16="http://schemas.microsoft.com/office/drawing/2014/main" val="672267713"/>
                    </a:ext>
                  </a:extLst>
                </a:gridCol>
              </a:tblGrid>
              <a:tr h="56528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2740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Выборы нового состава Парламента назначаются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3 месяцев до единого дня голосования и проводятся </a:t>
                      </a:r>
                      <a:r>
                        <a:rPr lang="ru-RU" sz="2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единый день голосования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последнее воскресенье февраля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Выборы нового состава Парламента назначаются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4 месяцев и проводятся </a:t>
                      </a:r>
                      <a:b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30 дней до окончания полномочий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палат действующего состава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7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171395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КОНСТИТУЦИОННОСТЬ И ЛЕГИТИМНОСТЬ ВЫБОРОВ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9BDC753-5F91-4A47-B5B4-635F286F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71839"/>
              </p:ext>
            </p:extLst>
          </p:nvPr>
        </p:nvGraphicFramePr>
        <p:xfrm>
          <a:off x="395866" y="3622613"/>
          <a:ext cx="11241238" cy="225455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20619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  <a:gridCol w="5620619">
                  <a:extLst>
                    <a:ext uri="{9D8B030D-6E8A-4147-A177-3AD203B41FA5}">
                      <a16:colId xmlns:a16="http://schemas.microsoft.com/office/drawing/2014/main" val="672267713"/>
                    </a:ext>
                  </a:extLst>
                </a:gridCol>
              </a:tblGrid>
              <a:tr h="5972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на инициирование принадлежит Президиуму ВНС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BY" sz="2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634067"/>
                  </a:ext>
                </a:extLst>
              </a:tr>
              <a:tr h="7429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КОНСТИТУЦИОННОСТЬ </a:t>
                      </a:r>
                      <a:endParaRPr lang="ru-BY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ЛЕГИТИМНОСТЬ </a:t>
                      </a:r>
                      <a:endParaRPr lang="ru-BY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679226"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Конституционный СУД</a:t>
                      </a:r>
                    </a:p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ECDFEE-A6C9-1A0A-4B8B-A7C6E06B9E48}"/>
              </a:ext>
            </a:extLst>
          </p:cNvPr>
          <p:cNvSpPr txBox="1"/>
          <p:nvPr/>
        </p:nvSpPr>
        <p:spPr>
          <a:xfrm>
            <a:off x="395866" y="1787126"/>
            <a:ext cx="1146151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признания выборов конституционности и легитимности предусмотрены для выборов: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Республики;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Палаты представителей</a:t>
            </a:r>
          </a:p>
        </p:txBody>
      </p:sp>
    </p:spTree>
    <p:extLst>
      <p:ext uri="{BB962C8B-B14F-4D97-AF65-F5344CB8AC3E}">
        <p14:creationId xmlns:p14="http://schemas.microsoft.com/office/powerpoint/2010/main" val="51059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ИЗБИРАТЕЛЬНОМ ЗАКОНОДАТЕЛЬСТВЕ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9BDC753-5F91-4A47-B5B4-635F286F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13920"/>
              </p:ext>
            </p:extLst>
          </p:nvPr>
        </p:nvGraphicFramePr>
        <p:xfrm>
          <a:off x="219625" y="1802154"/>
          <a:ext cx="11241238" cy="39923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20619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  <a:gridCol w="5620619">
                  <a:extLst>
                    <a:ext uri="{9D8B030D-6E8A-4147-A177-3AD203B41FA5}">
                      <a16:colId xmlns:a16="http://schemas.microsoft.com/office/drawing/2014/main" val="672267713"/>
                    </a:ext>
                  </a:extLst>
                </a:gridCol>
              </a:tblGrid>
              <a:tr h="4145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1022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избирательная комиссия Республики Беларусь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комиссия Республики Беларусь по выборам и проведению республиканских референдумов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  <a:tr h="2555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и члены ЦИК избираются ВНС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полномочий – 5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Могут быть освобождены от должности до истечения срока их полномочий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ВНС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членов ЦИК назначаются Президентом,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членов ЦИК избираются Советом Республики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полномочий – 5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Могут быть освобождены от должности до истечения срока их полномочий Президентом</a:t>
                      </a:r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уведомлением Совета Республики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25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46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ИЗМЕНЕНИЮ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ЗАКОНОДАТЕЛЬСТВА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FF80F-269C-4475-8BA4-F7F391D240F0}"/>
              </a:ext>
            </a:extLst>
          </p:cNvPr>
          <p:cNvSpPr txBox="1"/>
          <p:nvPr/>
        </p:nvSpPr>
        <p:spPr>
          <a:xfrm>
            <a:off x="452282" y="2044637"/>
            <a:ext cx="10462766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ввести запрет на выдвижение на выборные должности 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депутаты, члены Совета Республики, делегаты ВНС) </a:t>
            </a:r>
          </a:p>
          <a:p>
            <a:pPr algn="just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лиц, у которых имеется:</a:t>
            </a:r>
          </a:p>
          <a:p>
            <a:pPr algn="just"/>
            <a:endParaRPr lang="ru-RU" sz="23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(подданство) иностранного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иностранного государства предоставляющий права на льготы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преимущества в связи с политическими, религиозными взглядами или национальной принадлежностью</a:t>
            </a:r>
            <a:endParaRPr lang="ru-BY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1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85814"/>
            <a:ext cx="10734261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ВСЕБЕЛОРУССКОЕ НАРОДНОЕ СОБРАНИЕ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9BDC753-5F91-4A47-B5B4-635F286F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95338"/>
              </p:ext>
            </p:extLst>
          </p:nvPr>
        </p:nvGraphicFramePr>
        <p:xfrm>
          <a:off x="265208" y="3004529"/>
          <a:ext cx="11365139" cy="271332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365139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</a:tblGrid>
              <a:tr h="701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ПОЛНОМОЧИЯ ЦЕНТРАЛЬНОЙ КОМИССИИ</a:t>
                      </a:r>
                      <a:endParaRPr lang="ru-BY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1813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ВЫБОРОВ ДЕЛЕГАТОВ ВНС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ИТОГОВ ВЫБОРОВ В ВНС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СОЗЫВ ПЕРВОГО ЗАСЕДАНИЯ ВНС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2248B2-4FA2-743C-CB3B-861F8CC36659}"/>
              </a:ext>
            </a:extLst>
          </p:cNvPr>
          <p:cNvSpPr txBox="1"/>
          <p:nvPr/>
        </p:nvSpPr>
        <p:spPr>
          <a:xfrm>
            <a:off x="265208" y="1913604"/>
            <a:ext cx="1046276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Предельная численность делегатов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ВНС –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1200 человек</a:t>
            </a:r>
          </a:p>
          <a:p>
            <a:pPr algn="just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 –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лет</a:t>
            </a:r>
            <a:endParaRPr lang="ru-BY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1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7FB1E8-EDA7-4334-8F38-1747A9DC2E95}"/>
              </a:ext>
            </a:extLst>
          </p:cNvPr>
          <p:cNvSpPr/>
          <p:nvPr/>
        </p:nvSpPr>
        <p:spPr>
          <a:xfrm>
            <a:off x="0" y="222208"/>
            <a:ext cx="10915048" cy="1337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НАБЛЮДЕНИЯ</a:t>
            </a:r>
          </a:p>
        </p:txBody>
      </p:sp>
      <p:sp>
        <p:nvSpPr>
          <p:cNvPr id="3" name="Знак умножения 2">
            <a:extLst>
              <a:ext uri="{FF2B5EF4-FFF2-40B4-BE49-F238E27FC236}">
                <a16:creationId xmlns:a16="http://schemas.microsoft.com/office/drawing/2014/main" id="{D613E54B-1EA6-70B2-F092-13ABDFDB6EDA}"/>
              </a:ext>
            </a:extLst>
          </p:cNvPr>
          <p:cNvSpPr/>
          <p:nvPr/>
        </p:nvSpPr>
        <p:spPr>
          <a:xfrm>
            <a:off x="1803633" y="3631963"/>
            <a:ext cx="2432807" cy="14182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2BFD342D-BCE7-12C1-08DF-126F751D1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31482"/>
              </p:ext>
            </p:extLst>
          </p:nvPr>
        </p:nvGraphicFramePr>
        <p:xfrm>
          <a:off x="266659" y="1838643"/>
          <a:ext cx="11241238" cy="36714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20619">
                  <a:extLst>
                    <a:ext uri="{9D8B030D-6E8A-4147-A177-3AD203B41FA5}">
                      <a16:colId xmlns:a16="http://schemas.microsoft.com/office/drawing/2014/main" val="3042592026"/>
                    </a:ext>
                  </a:extLst>
                </a:gridCol>
                <a:gridCol w="5620619">
                  <a:extLst>
                    <a:ext uri="{9D8B030D-6E8A-4147-A177-3AD203B41FA5}">
                      <a16:colId xmlns:a16="http://schemas.microsoft.com/office/drawing/2014/main" val="672267713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редакция</a:t>
                      </a:r>
                      <a:endParaRPr lang="ru-BY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916132"/>
                  </a:ext>
                </a:extLst>
              </a:tr>
              <a:tr h="2975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косвенными выборами (Совет Республики)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предусмотрено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Наблюдатели аккредитовываются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дня начала досрочного голосования 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за косвенными выборами (Совет Республики)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Наблюдатели аккредитовываются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установления соответствующей комиссией результатов подсчета голосов, результатов или итогов выборов, референдума, отзыва депутата, члена Совета Республики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9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39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B68233B3-8643-4F17-928E-A7D257BF7A1D}" vid="{E304E4D1-CB76-4932-881D-4EB603B186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1860</TotalTime>
  <Words>966</Words>
  <Application>Microsoft Office PowerPoint</Application>
  <PresentationFormat>Широкоэкранный</PresentationFormat>
  <Paragraphs>208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ЦЕНТРАЛЬНАЯ ИЗБИРАТЕЛЬНАЯ КОМИССИЯ  РЕСПУБЛИКИ БЕЛАРУСЬ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Толкач</dc:creator>
  <cp:lastModifiedBy>User</cp:lastModifiedBy>
  <cp:revision>65</cp:revision>
  <cp:lastPrinted>2022-10-25T13:06:31Z</cp:lastPrinted>
  <dcterms:created xsi:type="dcterms:W3CDTF">2022-02-16T10:57:52Z</dcterms:created>
  <dcterms:modified xsi:type="dcterms:W3CDTF">2022-10-25T13:07:14Z</dcterms:modified>
</cp:coreProperties>
</file>