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5" r:id="rId3"/>
    <p:sldId id="401" r:id="rId4"/>
    <p:sldId id="405" r:id="rId5"/>
    <p:sldId id="406" r:id="rId6"/>
    <p:sldId id="404" r:id="rId7"/>
    <p:sldId id="399" r:id="rId8"/>
    <p:sldId id="402" r:id="rId9"/>
    <p:sldId id="398" r:id="rId10"/>
    <p:sldId id="407" r:id="rId11"/>
    <p:sldId id="403" r:id="rId12"/>
    <p:sldId id="397" r:id="rId13"/>
    <p:sldId id="395" r:id="rId14"/>
    <p:sldId id="394" r:id="rId15"/>
    <p:sldId id="393" r:id="rId16"/>
    <p:sldId id="409" r:id="rId17"/>
    <p:sldId id="379" r:id="rId18"/>
    <p:sldId id="408" r:id="rId19"/>
    <p:sldId id="396" r:id="rId20"/>
    <p:sldId id="386" r:id="rId21"/>
    <p:sldId id="359" r:id="rId22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70" autoAdjust="0"/>
  </p:normalViewPr>
  <p:slideViewPr>
    <p:cSldViewPr>
      <p:cViewPr>
        <p:scale>
          <a:sx n="70" d="100"/>
          <a:sy n="70" d="100"/>
        </p:scale>
        <p:origin x="-336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5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266-v-grgu-imeni-yanki-kupaly-podpisan-dogovor-o-sotrudnichestve-s-voronovskim-rajispolkomom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167-rektor-grgu-imeni-yanki-kupaly-prinyala-uchastie-v-pedagogicheskoj-konferentsii-voronovskogo-rajon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158-v-kupalovskom-universitete-podpisano-soglashenie-o-sotrudnichestve-s-tsentrom-sovremennykh-sportivnykh-tekhnologij-kontserna-rosenergoatom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298-kupalovskij-universitet-i-grodnenskaya-oblastnaya-kollegiya-advokatov-podpisali-dogovor-o-sotrudnichestve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332-kupalovskij-universitet-posetila-delegatsiya-severnogo-arkticheskogo-federalnogo-universiteta-imeni-m-v-lomonosova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555-kupalovtsy-prinyali-uchastie-v-otkrytom-dialoge-s-predstavitelyami-gorodskoj-vlasti.ht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824-v-grgu-imeni-yanki-kupaly-podpisan-dogovor-o-sotrudnichestve-s-akademiej-upravleniya-pri-prezidente-respubliki-belarus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1062-v-grodnenskom-gosudarstvennom-universitete-imeni-yanki-kupaly-na-baze-yuridicheskogo-fakulteta-segodnya-prokhodit-dosrochnoe-golosovanie-na-vyborakh-prezidenta-turkmenistan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930-v-grgu-imeni-yanki-kupaly-sostoyalos-zasedanie-prezidiuma-obshchestvennogo-obedineniya-vypusknikov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4225-kursant-voennogo-fakulteta-grgu-imeni-yanki-kupaly-otmechen-gramotoj-ministerstva-oborony-respubliki-belaru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916-u-kupala-skim-universitetse-prachytali-tvory-yanki-kupaly-na-roznykh-movakh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1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751-kupalovskij-universitet-podpisal-dogovory-o-sotrudnichestve-s-universitetami-tadzhikistan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484-grgu-imeni-yanki-kupaly-zaklyuchil-dogovor-o-sotrudnichestve-s-oao-belagroprombank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467-v-ramkakh-foruma-tibo-2022-grgu-imeni-yanki-kupaly-zaklyuchil-dogovor-o-sotrudnichestve-s-rossijskim-universitetom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s://www.grsu.by/component/k2/item/42638-v-grgu-imeni-yanki-kupaly-prokhodit-chetvertyj-forum-assotsiatsii-vuzov-rossii-i-belarus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jpeg"/><Relationship Id="rId5" Type="http://schemas.microsoft.com/office/2007/relationships/hdphoto" Target="../media/hdphoto4.wdp"/><Relationship Id="rId10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648-v-grgu-imeni-yanki-kupaly-proshel-iv-forum-assotsiatsii-vuzov-rossii-i-belarusi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3927-prorektor-po-uchebnoj-rabote-kupalovskogo-universiteta-prinimaet-uchastie-v-delovom-vizite-v-efiopiyu-i-keniyu-v-sostave-delegatsii-respubliki-belaru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678-v-kupalovskom-tekhnoparke-sostoyalas-vstrecha-s-predsedatelem-vak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3964-v-grgu-imeni-yanki-kupaly-proshla-vstrecha-s-ministrom-informatsii-respubliki-belarus-vladimirom-pertsovy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1" y="5513049"/>
            <a:ext cx="6884551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17: Укрепление средств осуществления и активизация работы в рамках Глобального партнерства в интересах устойчивого развития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подписан договор о сотрудничестве с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Вороновским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райисполкомом</a:t>
            </a:r>
          </a:p>
        </p:txBody>
      </p:sp>
      <p:pic>
        <p:nvPicPr>
          <p:cNvPr id="13316" name="Picture 4" descr="IMG_14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55476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G_14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55476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668" y="836712"/>
            <a:ext cx="4907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Гродненский государственный университет имени Янки Купалы и </a:t>
            </a:r>
            <a:r>
              <a:rPr lang="ru-RU" b="1" dirty="0" err="1">
                <a:latin typeface="pt_sans_bold"/>
              </a:rPr>
              <a:t>Вороновский</a:t>
            </a:r>
            <a:r>
              <a:rPr lang="ru-RU" b="1" dirty="0">
                <a:latin typeface="pt_sans_bold"/>
              </a:rPr>
              <a:t> районный исполнительный комитет заключили договор на условиях стратегического партнерства с целью развития и укрепления взаимодействия между сторонами по направлениям, представляющим взаимный интерес.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360" y="3443346"/>
            <a:ext cx="4868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Университет – место, где наука и практика идут рука об руку. Уже на протяжении многих лет научные разработки </a:t>
            </a:r>
            <a:r>
              <a:rPr lang="ru-RU" dirty="0" err="1">
                <a:latin typeface="pt_sans_caption"/>
              </a:rPr>
              <a:t>купаловцев</a:t>
            </a:r>
            <a:r>
              <a:rPr lang="ru-RU" dirty="0">
                <a:latin typeface="pt_sans_caption"/>
              </a:rPr>
              <a:t> применяются в самых различных сферах, а специалисты, выпускаемые нашим вузом, востребованы, поэтому не удивительно, что </a:t>
            </a:r>
            <a:r>
              <a:rPr lang="ru-RU" dirty="0" err="1">
                <a:latin typeface="pt_sans_caption"/>
              </a:rPr>
              <a:t>Вороновский</a:t>
            </a:r>
            <a:r>
              <a:rPr lang="ru-RU" dirty="0">
                <a:latin typeface="pt_sans_caption"/>
              </a:rPr>
              <a:t> райисполком выступил с предложением о сотрудничестве.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361" y="5786680"/>
            <a:ext cx="4868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www.grsu.by/component/k2/item/42266-v-grgu-imeni-yanki-kupaly-podpisan-dogovor-o-sotrudnichestve-s-voronovskim-rajispolkomom.html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387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Ректор ГрГУ имени Янки Купалы приняла участие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конференции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pic>
        <p:nvPicPr>
          <p:cNvPr id="9218" name="Picture 2" descr="photo_2022-08-30_09-08-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72" y="2928156"/>
            <a:ext cx="2479458" cy="16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oto_2022-08-30_09-08-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5219"/>
            <a:ext cx="2456638" cy="16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hoto_2022-08-30_09-08-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9153"/>
            <a:ext cx="2456638" cy="1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260" y="843559"/>
            <a:ext cx="5928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В преддверии нового учебного года учителя, руководители учреждений образования, представители местной власти обсудили основные направления работы в сфере образования, а также задачи и перспективы на традиционной августовской конференции.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772" y="2550383"/>
            <a:ext cx="59114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Важным событием конференции стало подписание детализированной программы сотрудничества, разработанной в рамках договора между </a:t>
            </a:r>
            <a:r>
              <a:rPr lang="ru-RU" sz="1600" dirty="0" err="1">
                <a:latin typeface="pt_sans_caption"/>
              </a:rPr>
              <a:t>Вороновским</a:t>
            </a:r>
            <a:r>
              <a:rPr lang="ru-RU" sz="1600" dirty="0">
                <a:latin typeface="pt_sans_caption"/>
              </a:rPr>
              <a:t> райисполкомом и Гродненским государственным университетом имени Янки Купалы.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_sans_caption"/>
              </a:rPr>
              <a:t>После </a:t>
            </a:r>
            <a:r>
              <a:rPr lang="ru-RU" sz="1400" dirty="0">
                <a:latin typeface="pt_sans_caption"/>
              </a:rPr>
              <a:t>просмотра выставки делегаты приступили к обсуждению нового учебного года. Участники представили опыт работы в военно-патриотическом, духовно-нравственном, экологическом воспитании через экскурсионную деятельность, взаимодействие с военнослужащими-пограничниками, создание волонтерских отрядов, поддержку местных традиций</a:t>
            </a:r>
            <a:r>
              <a:rPr lang="ru-RU" sz="1400" dirty="0" smtClean="0">
                <a:latin typeface="pt_sans_caption"/>
              </a:rPr>
              <a:t>.</a:t>
            </a:r>
            <a:endParaRPr lang="ru-RU" sz="1400" dirty="0">
              <a:latin typeface="pt_sans_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72" y="5427801"/>
            <a:ext cx="5911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www.grsu.by/component/k2/item/43167-rektor-grgu-imeni-yanki-kupaly-prinyala-uchastie-v-pedagogicheskoj-konferentsii-voronovskogo-rajona.html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2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Купаловском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университете подписано соглашение о сотрудничестве с Центром современных спортивных технологий концерна «Росэнергоатом»</a:t>
            </a:r>
          </a:p>
        </p:txBody>
      </p:sp>
      <p:pic>
        <p:nvPicPr>
          <p:cNvPr id="4098" name="Picture 2" descr="IMG_1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4" y="3520882"/>
            <a:ext cx="2858636" cy="19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1069-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20882"/>
            <a:ext cx="2858634" cy="19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320" y="808270"/>
            <a:ext cx="7580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В Гродненском государственном университете имени Янки Купалы состоялась встреча генерального директора Центра современных спортивных технологий концерна «Росэнергоатом» Сергея Фомина с профессорско-преподавательским составом и студенческим активом по вопросам взаимодействия в части организации дальнейшего сотрудничества по развитию баскетбола 3х3 среди студентов Гродненской области.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603" y="3068960"/>
            <a:ext cx="7603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bold"/>
              </a:rPr>
              <a:t>В рамках </a:t>
            </a:r>
            <a:r>
              <a:rPr lang="ru-RU" dirty="0">
                <a:latin typeface="pt_sans_bold"/>
              </a:rPr>
              <a:t>встречи было подписано </a:t>
            </a:r>
            <a:r>
              <a:rPr lang="ru-RU" dirty="0" smtClean="0">
                <a:latin typeface="pt_sans_bold"/>
              </a:rPr>
              <a:t>соглашение </a:t>
            </a:r>
            <a:r>
              <a:rPr lang="ru-RU" dirty="0">
                <a:latin typeface="pt_sans_bold"/>
              </a:rPr>
              <a:t>о </a:t>
            </a:r>
            <a:r>
              <a:rPr lang="ru-RU" dirty="0" smtClean="0">
                <a:latin typeface="pt_sans_bold"/>
              </a:rPr>
              <a:t>сотрудничестве.</a:t>
            </a:r>
            <a:endParaRPr lang="ru-RU" dirty="0">
              <a:latin typeface="pt_sans_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204" y="5570076"/>
            <a:ext cx="7977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www.grsu.by/component/k2/item/44158-v-kupalovskom-universitete-podpisano-soglashenie-o-sotrudnichestve-s-tsentrom-sovremennykh-sportivnykh-tekhnologij-kontserna-rosenergoatom.html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733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 и Гродненская областная коллегия адвокатов подписали договор о сотрудничестве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_23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22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93" y="3142330"/>
            <a:ext cx="2450900" cy="16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360" y="764704"/>
            <a:ext cx="580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В </a:t>
            </a:r>
            <a:r>
              <a:rPr lang="ru-RU" b="1" dirty="0" err="1" smtClean="0">
                <a:latin typeface="pt_sans_bold"/>
              </a:rPr>
              <a:t>Купаловском</a:t>
            </a:r>
            <a:r>
              <a:rPr lang="ru-RU" b="1" dirty="0" smtClean="0">
                <a:latin typeface="pt_sans_bold"/>
              </a:rPr>
              <a:t> </a:t>
            </a:r>
            <a:r>
              <a:rPr lang="ru-RU" b="1" dirty="0">
                <a:latin typeface="pt_sans_bold"/>
              </a:rPr>
              <a:t>университете состоялась встреча представителей Гродненской областной коллегии адвокатов с преподавателями и студентами ГрГУ имени Янки Купалы.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362" y="1906954"/>
            <a:ext cx="58048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Как отметил председатель Гродненской областной коллегии адвокатов Вадим Черепица, сотрудничество коллегии адвокатов и Гродненского государственного университета имени Янки Купалы имеет давнюю историю – несколько десятков лет с момента основания юридического факультета. Кроме того, более 80% кадрового состава коллегии – выпускники-</a:t>
            </a:r>
            <a:r>
              <a:rPr lang="ru-RU" sz="1600" dirty="0" err="1">
                <a:latin typeface="pt_sans_caption"/>
              </a:rPr>
              <a:t>купаловцы</a:t>
            </a:r>
            <a:r>
              <a:rPr lang="ru-RU" sz="1600" dirty="0">
                <a:latin typeface="pt_sans_captio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– </a:t>
            </a:r>
            <a:r>
              <a:rPr lang="ru-RU" sz="1600" i="1" dirty="0">
                <a:latin typeface="pt_sans_caption"/>
              </a:rPr>
              <a:t>Подписанное соглашение дало старт новым векторам сотрудничества. Теперь мы будем еще более плотно работать над повышением квалификации студентов, их профессиональной ориентацией. Получен новый импульс совместной работы в сфере практико-ориентированного образования,</a:t>
            </a:r>
            <a:r>
              <a:rPr lang="ru-RU" sz="1600" dirty="0">
                <a:latin typeface="pt_sans_caption"/>
              </a:rPr>
              <a:t> – рассказал Вадим Черепица.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362" y="5336048"/>
            <a:ext cx="5804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Важной частью встречи стал открытый диалог, во время которого все присутствующие могли обменяться мнениями, задать вопросы и высказать свои предложения.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5892" y="5085184"/>
            <a:ext cx="2548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www.grsu.by/component/k2/item/44298-kupalovskij-universitet-i-grodnenskaya-oblastnaya-kollegiya-advokatov-podpisali-dogovor-o-sotrudnichestve.html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3857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 посетила делегация Северного (Арктического) федерального университета имени М.В. Ломоносова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G 30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77" y="3501008"/>
            <a:ext cx="3072511" cy="20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_3100-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6" y="1196752"/>
            <a:ext cx="3067642" cy="20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771" y="805923"/>
            <a:ext cx="5647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Делегация прибыла для знакомства с университетом и обсуждения перспектив сотрудничества. Обсуждались возможные векторы работы по различным направлениям.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771" y="1988840"/>
            <a:ext cx="547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В составе зарубежной делегации были Сергей Аксенов, директор Высшей инженерной школы, Наталья Флотская, директор Высшей школы психологии, педагогики и физической культуры Северного (Арктического) федерального университета имени М.В. Ломоносова.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772" y="3580561"/>
            <a:ext cx="54793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Представители Северного (Арктического) федерального университета имени М.В. Ломоносова в нашем университете были впервые, </a:t>
            </a:r>
            <a:r>
              <a:rPr lang="ru-RU" sz="1600" dirty="0" smtClean="0">
                <a:latin typeface="pt_sans_caption"/>
              </a:rPr>
              <a:t>проведены эффективные переговоры и намечены </a:t>
            </a:r>
            <a:r>
              <a:rPr lang="ru-RU" sz="1600" dirty="0">
                <a:latin typeface="pt_sans_caption"/>
              </a:rPr>
              <a:t>конкретные векторы сотрудничества. В частности, зарубежных коллег интересует организация совместных образовательных программ, а также академический обмен студентами и преподавателями, взаимодействие в рамках совместных научных лабораторий, проведение конференций, создание совместных научных разработок.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6" y="5730379"/>
            <a:ext cx="3293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www.grsu.by/component/k2/item/44332-kupalovskij-universitet-posetila-delegatsiya-severnogo-arkticheskogo-federalnogo-universiteta-imeni-m-v-lomonosova.html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031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30816" y="-67569"/>
            <a:ext cx="72655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приняли участие в открытом диалоге с представителями городской власти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oto 2022 06 21 14 08 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149497" cy="14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972" y="627534"/>
            <a:ext cx="63762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Открытый диалог под названием «С молодежью на равных» состоялся в рамках Недели молодежи и студенчества, </a:t>
            </a:r>
            <a:r>
              <a:rPr lang="ru-RU" sz="1500" b="1" dirty="0" smtClean="0"/>
              <a:t>которая проходит под </a:t>
            </a:r>
            <a:r>
              <a:rPr lang="ru-RU" sz="1500" b="1" dirty="0"/>
              <a:t>слоганом «Moladz.by: помним традиции, живем настоящим, стремимся в будущее!».</a:t>
            </a:r>
          </a:p>
          <a:p>
            <a:pPr algn="just"/>
            <a:r>
              <a:rPr lang="ru-RU" sz="1500" dirty="0" smtClean="0"/>
              <a:t>С </a:t>
            </a:r>
            <a:r>
              <a:rPr lang="ru-RU" sz="1500" dirty="0"/>
              <a:t>молодежью общались председатель Гродненского горисполкома </a:t>
            </a:r>
            <a:r>
              <a:rPr lang="ru-RU" sz="1500" dirty="0" err="1"/>
              <a:t>Мечислав</a:t>
            </a:r>
            <a:r>
              <a:rPr lang="ru-RU" sz="1500" dirty="0"/>
              <a:t> Гой, заместитель председателя Гродненского горисполкома Зоя Кулеша, председатель Гродненского областного Совета депутатов Борис Федоров, а также директор Гродненского областного учреждения финансовой поддержки предпринимателей Олег Ширяев.</a:t>
            </a:r>
          </a:p>
          <a:p>
            <a:pPr algn="just"/>
            <a:r>
              <a:rPr lang="ru-RU" sz="1500" dirty="0" smtClean="0"/>
              <a:t>Участники </a:t>
            </a:r>
            <a:r>
              <a:rPr lang="ru-RU" sz="1500" dirty="0"/>
              <a:t>встречи обсудили важность вовлечения молодежи в экономические и политические процессы. </a:t>
            </a:r>
            <a:endParaRPr lang="ru-RU" sz="1500" dirty="0" smtClean="0"/>
          </a:p>
          <a:p>
            <a:pPr algn="just"/>
            <a:r>
              <a:rPr lang="ru-RU" sz="1500" dirty="0" smtClean="0"/>
              <a:t>Особенно </a:t>
            </a:r>
            <a:r>
              <a:rPr lang="ru-RU" sz="1500" dirty="0"/>
              <a:t>молодое поколение интересовали вопросы организации собственного дела. Для этого в нашем городе есть все возможности. Как напомнил Олег Ширяев, в 2021 году Гродно был признан лучшим городом для ведения бизнеса. К слову, более трети городского бюджета пополняется благодаря предпринимательской деятельности, а также малому и среднему бизнесу. В городе над Неманом работают учреждения финансовой поддержки предпринимателей. Большой вклад вносит деятельность Научно-технологического парка ГрГУ имени Янки Купалы. Также студенты успешно обучаются в </a:t>
            </a:r>
            <a:r>
              <a:rPr lang="ru-RU" sz="1500" dirty="0" err="1"/>
              <a:t>Купаловской</a:t>
            </a:r>
            <a:r>
              <a:rPr lang="ru-RU" sz="1500" dirty="0"/>
              <a:t> Студии проектов и стартапов.</a:t>
            </a:r>
          </a:p>
          <a:p>
            <a:r>
              <a:rPr lang="ru-RU" sz="1500" dirty="0" smtClean="0"/>
              <a:t>Открытый </a:t>
            </a:r>
            <a:r>
              <a:rPr lang="ru-RU" sz="1500" dirty="0"/>
              <a:t>диалог шел на протяжении двух с половиной часов. Молодые люди обменялись мнениями и идеями с местными властями, получили развернутые и компетентные ответы на вопросы. </a:t>
            </a:r>
          </a:p>
        </p:txBody>
      </p:sp>
      <p:pic>
        <p:nvPicPr>
          <p:cNvPr id="2052" name="Picture 4" descr="photo_2022-06-21_14-08-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149497" cy="14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4248" y="4869160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www.grsu.by/component/k2/item/42555-kupalovtsy-prinyali-uchastie-v-otkrytom-dialoge-s-predstavitelyami-gorodskoj-vlasti.htm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940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-50948"/>
            <a:ext cx="86764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подписан договор о сотрудничестве с Академией управления при Президенте Республики Беларусь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photo_2022-02-08_13-23-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3" y="3717032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668" y="1028343"/>
            <a:ext cx="8435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История партнерских отношений между учреждениями образования началась уже достаточно давно. Сегодняшнее торжественное подписание подтвердило и укрепило сотрудничество, определило новые перспективы взаимодействия.</a:t>
            </a:r>
            <a:endParaRPr lang="ru-RU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Своими подписями договор скрепили ректор Академии управления при Президенте Республики Беларусь Вячеслав Данилович и ректор Гродненского государственного университета имени Янки Купалы Ирина Китурко. Свидетелями этого значимого события стали деканы факультетов, а также сотрудники и руководители структурных подразделений.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668" y="52832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www.grsu.by/component/k2/item/40824-v-grgu-imeni-yanki-kupaly-podpisan-dogovor-o-sotrudnichestve-s-akademiej-upravleniya-pri-prezidente-respubliki-belarus.html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463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30816" y="-67569"/>
            <a:ext cx="6628891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Гродненском государственном университете имени Янки Купалы на базе юридического факультета сегодня проходит досрочное голосование на выборах Президента Туркменистана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lag Turkmenistan 150x225c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343222"/>
            <a:ext cx="2526498" cy="17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772" y="837867"/>
            <a:ext cx="85756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Действующий президент Туркменистана </a:t>
            </a:r>
            <a:r>
              <a:rPr lang="ru-RU" b="1" dirty="0" err="1">
                <a:latin typeface="pt_sans_bold"/>
              </a:rPr>
              <a:t>Гурбангулы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Бердымухамедов</a:t>
            </a:r>
            <a:r>
              <a:rPr lang="ru-RU" b="1" dirty="0">
                <a:latin typeface="pt_sans_bold"/>
              </a:rPr>
              <a:t> на заседании верхней палаты парламента заявил, что пришло время уступить дорогу молодым. Поэтому в стране назначены внеочередные президентские выборы, которые состоятся 12 марта.</a:t>
            </a:r>
            <a:endParaRPr lang="ru-RU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Участие в выборах – ценное право каждого гражданина, поэтому возможность сделать это должна быть у каждого. Для того, чтобы дать исполнить гражданский долг иностранным студентам, на юридическом факультете </a:t>
            </a:r>
            <a:r>
              <a:rPr lang="ru-RU" dirty="0" err="1">
                <a:latin typeface="pt_sans_caption"/>
              </a:rPr>
              <a:t>Купаловского</a:t>
            </a:r>
            <a:r>
              <a:rPr lang="ru-RU" dirty="0">
                <a:latin typeface="pt_sans_caption"/>
              </a:rPr>
              <a:t> университета открыт пункт досрочного голосования, где также могут проголосовать студенты Гродненского государственного медицинского университета и Гродненского государственного агарного университета.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За процедурой досрочного голосования наблюдают представители посольства Туркменистана в Беларуси.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970" y="5067181"/>
            <a:ext cx="5391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www.grsu.by/component/k2/item/41062-v-grodnenskom-gosudarstvennom-universitete-imeni-yanki-kupaly-na-baze-yuridicheskogo-fakulteta-segodnya-prokhodit-dosrochnoe-golosovanie-na-vyborakh-prezidenta-turkmenistana.html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965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-50948"/>
            <a:ext cx="71825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состоялось заседание Президиума общественного объединения выпускников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G_20220222_182615_9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94" y="764704"/>
            <a:ext cx="3194720" cy="21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496702"/>
            <a:ext cx="450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В ходе встречи участники заседания обсудили перспективы сотрудничества и векторы совместной работы.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Среди выпускников, принявших участие в заседании Президиума, были Сергей </a:t>
            </a:r>
            <a:r>
              <a:rPr lang="ru-RU" sz="1600" dirty="0" err="1">
                <a:latin typeface="pt_sans_caption"/>
              </a:rPr>
              <a:t>Маскевич</a:t>
            </a:r>
            <a:r>
              <a:rPr lang="ru-RU" sz="1600" dirty="0">
                <a:latin typeface="pt_sans_caption"/>
              </a:rPr>
              <a:t>, председатель Президиума общественного объединения выпускников Гродненского государственного университета имени Янки Купалы, директор «Международного государственного экологического института имени А.Д. Сахарова» Белорусского государственного университета, который присоединился к заседанию онлайн; Александр Корзун, председатель Гродненского областного суда; Дмитрий </a:t>
            </a:r>
            <a:r>
              <a:rPr lang="ru-RU" sz="1600" dirty="0" err="1">
                <a:latin typeface="pt_sans_caption"/>
              </a:rPr>
              <a:t>Красковский</a:t>
            </a:r>
            <a:r>
              <a:rPr lang="ru-RU" sz="1600" dirty="0">
                <a:latin typeface="pt_sans_caption"/>
              </a:rPr>
              <a:t>, начальник Гродненского областного управления №400 ОАО «Сберегательный банк «</a:t>
            </a:r>
            <a:r>
              <a:rPr lang="ru-RU" sz="1600" dirty="0" err="1">
                <a:latin typeface="pt_sans_caption"/>
              </a:rPr>
              <a:t>Беларусбанк</a:t>
            </a:r>
            <a:r>
              <a:rPr lang="ru-RU" sz="1600" dirty="0">
                <a:latin typeface="pt_sans_caption"/>
              </a:rPr>
              <a:t>»; Николай </a:t>
            </a:r>
            <a:r>
              <a:rPr lang="ru-RU" sz="1600" dirty="0" err="1">
                <a:latin typeface="pt_sans_caption"/>
              </a:rPr>
              <a:t>Мельяченко</a:t>
            </a:r>
            <a:r>
              <a:rPr lang="ru-RU" sz="1600" dirty="0">
                <a:latin typeface="pt_sans_caption"/>
              </a:rPr>
              <a:t>, директор РУП РТЦ «Телерадиокомпания «Гродно»; Елена </a:t>
            </a:r>
            <a:r>
              <a:rPr lang="ru-RU" sz="1600" dirty="0" err="1">
                <a:latin typeface="pt_sans_caption"/>
              </a:rPr>
              <a:t>Тюненкова</a:t>
            </a:r>
            <a:r>
              <a:rPr lang="ru-RU" sz="1600" dirty="0">
                <a:latin typeface="pt_sans_caption"/>
              </a:rPr>
              <a:t>, олимпийская чемпионка 1964 года, доцент кафедры спортивных дисциплин Гродненского государственного университета имени Янки Купалы и прокурор города Гродно Владимир Клишин.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074132"/>
            <a:ext cx="808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www.grsu.by/component/k2/item/40930-v-grgu-imeni-yanki-kupaly-sostoyalos-zasedanie-prezidiuma-obshchestvennogo-obedineniya-vypusknikov.html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145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-50948"/>
            <a:ext cx="71825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Курсант военного факультета ГрГУ имени Янки Купалы отмечен грамотой Министерства обороны Республики Беларусь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360" y="5786100"/>
            <a:ext cx="8109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www.grsu.by/component/k2/item/44225-kursant-voennogo-fakulteta-grgu-imeni-yanki-kupaly-otmechen-gramotoj-ministerstva-oborony-respubliki-belarus.html</a:t>
            </a:r>
            <a:endParaRPr lang="ru-RU" sz="1400" dirty="0"/>
          </a:p>
        </p:txBody>
      </p:sp>
      <p:pic>
        <p:nvPicPr>
          <p:cNvPr id="3076" name="Picture 4" descr="photo_2022-11-28_11-17-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471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24932"/>
            <a:ext cx="84358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_sans_caption"/>
              </a:rPr>
              <a:t>Военный </a:t>
            </a:r>
            <a:r>
              <a:rPr lang="ru-RU" sz="1600" dirty="0">
                <a:latin typeface="pt_sans_caption"/>
              </a:rPr>
              <a:t>факультет ГрГУ имени Янки Купалы стал победителем в смотре-конкурсе на звание лучшего военного факультета учреждений высшего образования.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Работа факультетов и военных учебных заведений оценивалась по нескольким критериям: учебная, учебно-методическая, идеологическая и научная работа, материально-техническое обеспечение, служба войск и физическая подготовка. Профессиональную комплексную оценку давала независимая комиссия. Участники смотра-конкурса отлично себя показывают и находятся на высоком уровне, поэтому в оценке деятельности факультетов важна системная работа</a:t>
            </a:r>
            <a:r>
              <a:rPr lang="ru-RU" sz="1600" dirty="0" smtClean="0">
                <a:latin typeface="pt_sans_caption"/>
              </a:rPr>
              <a:t>.</a:t>
            </a:r>
            <a:endParaRPr lang="ru-RU" sz="1600" dirty="0">
              <a:latin typeface="pt_sans_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4652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pt_sans_bold"/>
              </a:rPr>
              <a:t>Приказом Министра обороны Республики Беларусь курсант 3-го курса военного факультета Гродненского государственного университета имени Янки Купалы Павел </a:t>
            </a:r>
            <a:r>
              <a:rPr lang="ru-RU" b="1" dirty="0" err="1">
                <a:latin typeface="pt_sans_bold"/>
              </a:rPr>
              <a:t>Летяго</a:t>
            </a:r>
            <a:r>
              <a:rPr lang="ru-RU" b="1" dirty="0">
                <a:latin typeface="pt_sans_bold"/>
              </a:rPr>
              <a:t> был награжден часами с логотипом Министерства обороны Республики Беларусь и грамотой за усердие и отличие по службе, высокие результаты, достигнутые по итогам 2021/2022 учебного года.</a:t>
            </a:r>
            <a:endParaRPr lang="ru-RU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529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4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Система взаимодействия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7"/>
          <p:cNvSpPr>
            <a:spLocks noGrp="1"/>
          </p:cNvSpPr>
          <p:nvPr/>
        </p:nvSpPr>
        <p:spPr>
          <a:xfrm>
            <a:off x="373003" y="1386055"/>
            <a:ext cx="6523061" cy="4254240"/>
          </a:xfrm>
          <a:prstGeom prst="rect">
            <a:avLst/>
          </a:prstGeom>
        </p:spPr>
        <p:txBody>
          <a:bodyPr vert="horz" lIns="0" tIns="45715" rIns="91431" bIns="45715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alt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Координационные советы по подготовке кадров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базовые организации</a:t>
            </a:r>
            <a:endParaRPr lang="ru-RU" alt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филиалы </a:t>
            </a:r>
            <a:r>
              <a:rPr lang="ru-RU" alt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Инновационный 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медийный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кластер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Гродненской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Гродненский областной образовательный кластер 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Инновационный кластер по формированию управленческого потенциала региона 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Двусторонние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договоры о долговременном сотрудничестве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885392" cy="1256928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1281"/>
            <a:ext cx="1885392" cy="1256928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72272"/>
            <a:ext cx="1885392" cy="1256928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3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41784" y="-50948"/>
            <a:ext cx="71825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прочитали произведения                         Янки Купалы на разных языках мира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G 048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98" y="3573016"/>
            <a:ext cx="3504511" cy="23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771" y="751344"/>
            <a:ext cx="8413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Флэшмоб</a:t>
            </a:r>
            <a:r>
              <a:rPr lang="ru-RU" b="1" dirty="0" smtClean="0"/>
              <a:t>  </a:t>
            </a:r>
            <a:r>
              <a:rPr lang="ru-RU" b="1" dirty="0"/>
              <a:t>“</a:t>
            </a:r>
            <a:r>
              <a:rPr lang="ru-RU" b="1" dirty="0" err="1"/>
              <a:t>Купалава</a:t>
            </a:r>
            <a:r>
              <a:rPr lang="ru-RU" b="1" dirty="0"/>
              <a:t> слова </a:t>
            </a:r>
            <a:r>
              <a:rPr lang="ru-RU" b="1" dirty="0" err="1"/>
              <a:t>гучыць</a:t>
            </a:r>
            <a:r>
              <a:rPr lang="ru-RU" b="1" dirty="0"/>
              <a:t> па </a:t>
            </a:r>
            <a:r>
              <a:rPr lang="ru-RU" b="1" dirty="0" err="1"/>
              <a:t>ўсім</a:t>
            </a:r>
            <a:r>
              <a:rPr lang="ru-RU" b="1" dirty="0"/>
              <a:t> </a:t>
            </a:r>
            <a:r>
              <a:rPr lang="ru-RU" b="1" dirty="0" err="1"/>
              <a:t>свеце</a:t>
            </a:r>
            <a:r>
              <a:rPr lang="ru-RU" b="1" dirty="0" smtClean="0"/>
              <a:t>”</a:t>
            </a:r>
            <a:endParaRPr lang="ru-RU" b="1" dirty="0" smtClean="0"/>
          </a:p>
          <a:p>
            <a:endParaRPr lang="ru-RU" b="1" dirty="0"/>
          </a:p>
          <a:p>
            <a:pPr algn="just"/>
            <a:r>
              <a:rPr lang="ru-RU" dirty="0" err="1" smtClean="0"/>
              <a:t>Флэшмоб</a:t>
            </a:r>
            <a:r>
              <a:rPr lang="ru-RU" dirty="0" smtClean="0"/>
              <a:t> </a:t>
            </a:r>
            <a:r>
              <a:rPr lang="ru-RU" dirty="0" err="1"/>
              <a:t>аб’яднаў</a:t>
            </a:r>
            <a:r>
              <a:rPr lang="ru-RU" dirty="0"/>
              <a:t> </a:t>
            </a:r>
            <a:r>
              <a:rPr lang="ru-RU" dirty="0" err="1"/>
              <a:t>дзве</a:t>
            </a:r>
            <a:r>
              <a:rPr lang="ru-RU" dirty="0"/>
              <a:t> </a:t>
            </a:r>
            <a:r>
              <a:rPr lang="ru-RU" dirty="0" err="1"/>
              <a:t>падзеі</a:t>
            </a:r>
            <a:r>
              <a:rPr lang="ru-RU" dirty="0"/>
              <a:t>: </a:t>
            </a:r>
            <a:r>
              <a:rPr lang="ru-RU" dirty="0" err="1"/>
              <a:t>Дзень</a:t>
            </a:r>
            <a:r>
              <a:rPr lang="ru-RU" dirty="0"/>
              <a:t> </a:t>
            </a:r>
            <a:r>
              <a:rPr lang="ru-RU" dirty="0" err="1"/>
              <a:t>нараджэння</a:t>
            </a:r>
            <a:r>
              <a:rPr lang="ru-RU" dirty="0"/>
              <a:t> </a:t>
            </a:r>
            <a:r>
              <a:rPr lang="ru-RU" dirty="0" err="1"/>
              <a:t>ўніверсітэта</a:t>
            </a:r>
            <a:r>
              <a:rPr lang="ru-RU" dirty="0"/>
              <a:t> і 140-годдзе з дня </a:t>
            </a:r>
            <a:r>
              <a:rPr lang="ru-RU" dirty="0" err="1"/>
              <a:t>нараджэння</a:t>
            </a:r>
            <a:r>
              <a:rPr lang="ru-RU" dirty="0"/>
              <a:t> </a:t>
            </a:r>
            <a:r>
              <a:rPr lang="ru-RU" dirty="0" err="1"/>
              <a:t>Янкі</a:t>
            </a:r>
            <a:r>
              <a:rPr lang="ru-RU" dirty="0"/>
              <a:t> Купалы. І </a:t>
            </a:r>
            <a:r>
              <a:rPr lang="ru-RU" dirty="0" err="1"/>
              <a:t>хаця</a:t>
            </a:r>
            <a:r>
              <a:rPr lang="ru-RU" dirty="0"/>
              <a:t> важная </a:t>
            </a:r>
            <a:r>
              <a:rPr lang="ru-RU" dirty="0" err="1"/>
              <a:t>падзея</a:t>
            </a:r>
            <a:r>
              <a:rPr lang="ru-RU" dirty="0"/>
              <a:t> ў </a:t>
            </a:r>
            <a:r>
              <a:rPr lang="ru-RU" dirty="0" err="1"/>
              <a:t>чэрвені</a:t>
            </a:r>
            <a:r>
              <a:rPr lang="ru-RU" dirty="0"/>
              <a:t>, </a:t>
            </a:r>
            <a:r>
              <a:rPr lang="ru-RU" dirty="0" err="1"/>
              <a:t>урачыстасці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ўніверсітэце</a:t>
            </a:r>
            <a:r>
              <a:rPr lang="ru-RU" dirty="0"/>
              <a:t> </a:t>
            </a:r>
            <a:r>
              <a:rPr lang="ru-RU" dirty="0" err="1"/>
              <a:t>распланаваныя</a:t>
            </a:r>
            <a:r>
              <a:rPr lang="ru-RU" dirty="0"/>
              <a:t> на </a:t>
            </a:r>
            <a:r>
              <a:rPr lang="ru-RU" dirty="0" err="1"/>
              <a:t>ўвесь</a:t>
            </a:r>
            <a:r>
              <a:rPr lang="ru-RU" dirty="0"/>
              <a:t> </a:t>
            </a:r>
            <a:r>
              <a:rPr lang="ru-RU" dirty="0" smtClean="0"/>
              <a:t>год.</a:t>
            </a:r>
            <a:endParaRPr lang="ru-RU" dirty="0"/>
          </a:p>
          <a:p>
            <a:pPr algn="just"/>
            <a:r>
              <a:rPr lang="ru-RU" dirty="0" err="1" smtClean="0"/>
              <a:t>Творы</a:t>
            </a:r>
            <a:r>
              <a:rPr lang="ru-RU" dirty="0" smtClean="0"/>
              <a:t> </a:t>
            </a:r>
            <a:r>
              <a:rPr lang="ru-RU" dirty="0" err="1"/>
              <a:t>вялікага</a:t>
            </a:r>
            <a:r>
              <a:rPr lang="ru-RU" dirty="0"/>
              <a:t> </a:t>
            </a:r>
            <a:r>
              <a:rPr lang="ru-RU" dirty="0" err="1"/>
              <a:t>класіка</a:t>
            </a:r>
            <a:r>
              <a:rPr lang="ru-RU" dirty="0"/>
              <a:t> </a:t>
            </a:r>
            <a:r>
              <a:rPr lang="ru-RU" dirty="0" err="1"/>
              <a:t>гуч</a:t>
            </a:r>
            <a:r>
              <a:rPr lang="en-US" dirty="0"/>
              <a:t>a</a:t>
            </a:r>
            <a:r>
              <a:rPr lang="ru-RU" dirty="0" err="1"/>
              <a:t>лі</a:t>
            </a:r>
            <a:r>
              <a:rPr lang="ru-RU" dirty="0"/>
              <a:t> на самых розных </a:t>
            </a:r>
            <a:r>
              <a:rPr lang="ru-RU" dirty="0" err="1"/>
              <a:t>мовах</a:t>
            </a:r>
            <a:r>
              <a:rPr lang="ru-RU" dirty="0"/>
              <a:t>: </a:t>
            </a:r>
            <a:r>
              <a:rPr lang="ru-RU" dirty="0" err="1"/>
              <a:t>беларускай</a:t>
            </a:r>
            <a:r>
              <a:rPr lang="ru-RU" dirty="0"/>
              <a:t>, </a:t>
            </a:r>
            <a:r>
              <a:rPr lang="ru-RU" dirty="0" err="1"/>
              <a:t>рускай</a:t>
            </a:r>
            <a:r>
              <a:rPr lang="ru-RU" dirty="0"/>
              <a:t>, </a:t>
            </a:r>
            <a:r>
              <a:rPr lang="ru-RU" dirty="0" err="1"/>
              <a:t>польскай</a:t>
            </a:r>
            <a:r>
              <a:rPr lang="ru-RU" dirty="0"/>
              <a:t>, </a:t>
            </a:r>
            <a:r>
              <a:rPr lang="ru-RU" dirty="0" err="1"/>
              <a:t>ураінскай</a:t>
            </a:r>
            <a:r>
              <a:rPr lang="ru-RU" dirty="0"/>
              <a:t>, </a:t>
            </a:r>
            <a:r>
              <a:rPr lang="ru-RU" dirty="0" err="1"/>
              <a:t>узбекскай</a:t>
            </a:r>
            <a:r>
              <a:rPr lang="ru-RU" dirty="0"/>
              <a:t>, </a:t>
            </a:r>
            <a:r>
              <a:rPr lang="ru-RU" dirty="0" err="1"/>
              <a:t>туркменскай</a:t>
            </a:r>
            <a:r>
              <a:rPr lang="ru-RU" dirty="0"/>
              <a:t>, </a:t>
            </a:r>
            <a:r>
              <a:rPr lang="ru-RU" dirty="0" err="1"/>
              <a:t>кітайскай</a:t>
            </a:r>
            <a:r>
              <a:rPr lang="ru-RU" dirty="0"/>
              <a:t>, </a:t>
            </a:r>
            <a:r>
              <a:rPr lang="ru-RU" dirty="0" err="1"/>
              <a:t>нямецкай</a:t>
            </a:r>
            <a:r>
              <a:rPr lang="ru-RU" dirty="0"/>
              <a:t>, </a:t>
            </a:r>
            <a:r>
              <a:rPr lang="ru-RU" dirty="0" err="1"/>
              <a:t>французскай</a:t>
            </a:r>
            <a:r>
              <a:rPr lang="ru-RU" dirty="0"/>
              <a:t>, </a:t>
            </a:r>
            <a:r>
              <a:rPr lang="ru-RU" dirty="0" err="1"/>
              <a:t>англійскай</a:t>
            </a:r>
            <a:r>
              <a:rPr lang="ru-RU" dirty="0"/>
              <a:t>,  </a:t>
            </a:r>
            <a:r>
              <a:rPr lang="ru-RU" dirty="0" err="1"/>
              <a:t>іспанскай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Усе </a:t>
            </a:r>
            <a:r>
              <a:rPr lang="ru-RU" dirty="0" err="1"/>
              <a:t>ўдзельнікі</a:t>
            </a:r>
            <a:r>
              <a:rPr lang="ru-RU" dirty="0"/>
              <a:t> </a:t>
            </a:r>
            <a:r>
              <a:rPr lang="ru-RU" dirty="0" err="1"/>
              <a:t>мерапрыемства</a:t>
            </a:r>
            <a:r>
              <a:rPr lang="ru-RU" dirty="0"/>
              <a:t> </a:t>
            </a:r>
            <a:r>
              <a:rPr lang="ru-RU" dirty="0" err="1"/>
              <a:t>ўклалі</a:t>
            </a:r>
            <a:r>
              <a:rPr lang="ru-RU" dirty="0"/>
              <a:t> душу ў </a:t>
            </a:r>
            <a:r>
              <a:rPr lang="ru-RU" dirty="0" err="1"/>
              <a:t>кожны</a:t>
            </a:r>
            <a:r>
              <a:rPr lang="ru-RU" dirty="0"/>
              <a:t> </a:t>
            </a:r>
            <a:r>
              <a:rPr lang="ru-RU" dirty="0" err="1"/>
              <a:t>радок</a:t>
            </a:r>
            <a:r>
              <a:rPr lang="ru-RU" dirty="0"/>
              <a:t>, </a:t>
            </a:r>
            <a:r>
              <a:rPr lang="ru-RU" dirty="0" err="1"/>
              <a:t>напісаны</a:t>
            </a:r>
            <a:r>
              <a:rPr lang="ru-RU" dirty="0"/>
              <a:t> </a:t>
            </a:r>
            <a:r>
              <a:rPr lang="ru-RU" dirty="0" err="1"/>
              <a:t>вялікім</a:t>
            </a:r>
            <a:r>
              <a:rPr lang="ru-RU" dirty="0"/>
              <a:t> </a:t>
            </a:r>
            <a:r>
              <a:rPr lang="ru-RU" dirty="0" err="1"/>
              <a:t>Песняром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361" y="52106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www.grsu.by/component/k2/item/40916-u-kupala-skim-universitetse-prachytali-tvory-yanki-kupaly-na-roznykh-movakh.html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796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588795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 подписал договоры о сотрудничестве с университетами Таджикистана</a:t>
            </a:r>
          </a:p>
        </p:txBody>
      </p:sp>
      <p:pic>
        <p:nvPicPr>
          <p:cNvPr id="7170" name="Picture 2" descr="photo_2022-10-11_14-04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60" y="881801"/>
            <a:ext cx="2632666" cy="17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_2022-10-11_14-04-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60" y="2812720"/>
            <a:ext cx="2652612" cy="17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hoto_2022-10-12_10-44-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72" y="4700736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080" y="769922"/>
            <a:ext cx="57860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pt_sans_bold"/>
              </a:rPr>
              <a:t>Подписание состоялось в рамках официального визита в Таджикистан руководства Министерства образования и ректоров высших учебных заведений Республики Беларусь, которые приняли участие в Таджикско-Белорусском бизнес-форуме и выставочной экспозиции «</a:t>
            </a:r>
            <a:r>
              <a:rPr lang="ru-RU" sz="1600" b="1" dirty="0" err="1">
                <a:latin typeface="pt_sans_bold"/>
              </a:rPr>
              <a:t>MadeinBelarus</a:t>
            </a:r>
            <a:r>
              <a:rPr lang="ru-RU" sz="1600" b="1" dirty="0">
                <a:latin typeface="pt_sans_bold"/>
              </a:rPr>
              <a:t>» с выставкой «Образование в Республике Беларусь». Среди членов делегации ректор Гродненского государственного университета имени Янки Купалы Ирина Китурко и начальник научно-исследовательской части Антон Глазев.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3573016"/>
            <a:ext cx="5695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err="1" smtClean="0">
                <a:latin typeface="pt_sans_caption"/>
              </a:rPr>
              <a:t>Купаловским</a:t>
            </a:r>
            <a:r>
              <a:rPr lang="ru-RU" sz="1600" dirty="0" smtClean="0">
                <a:latin typeface="pt_sans_caption"/>
              </a:rPr>
              <a:t> </a:t>
            </a:r>
            <a:r>
              <a:rPr lang="ru-RU" sz="1600" dirty="0">
                <a:latin typeface="pt_sans_caption"/>
              </a:rPr>
              <a:t>университетом уже подписаны договоры о международном сотрудничестве с Таджикским государственным педагогическим университетом имени </a:t>
            </a:r>
            <a:r>
              <a:rPr lang="ru-RU" sz="1600" dirty="0" err="1">
                <a:latin typeface="pt_sans_caption"/>
              </a:rPr>
              <a:t>Садриддина</a:t>
            </a:r>
            <a:r>
              <a:rPr lang="ru-RU" sz="1600" dirty="0">
                <a:latin typeface="pt_sans_caption"/>
              </a:rPr>
              <a:t> и с </a:t>
            </a:r>
            <a:r>
              <a:rPr lang="ru-RU" sz="1600" dirty="0" err="1">
                <a:latin typeface="pt_sans_caption"/>
              </a:rPr>
              <a:t>Худжандским</a:t>
            </a:r>
            <a:r>
              <a:rPr lang="ru-RU" sz="1600" dirty="0">
                <a:latin typeface="pt_sans_caption"/>
              </a:rPr>
              <a:t> государственным университетом имени академика Б. Гафурова.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На данный момент среди партнеров ГрГУ имени Янки Купалы в Таджикистане также Российско-Таджикский (славянский) университет и Таджикский национальный университет.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602" y="5853171"/>
            <a:ext cx="566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www.grsu.by/component/k2/item/43751-kupalovskij-universitet-podpisal-dogovory-o-sotrudnichestve-s-universitetami-tadzhikistana.html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511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588795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ГрГУ имени Янки Купалы заключил договор о сотрудничестве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Белагропромбанк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1266" name="Picture 2" descr="IMG_62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0" y="306896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_62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0" y="90872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080" y="849980"/>
            <a:ext cx="614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_sans_bold"/>
              </a:rPr>
              <a:t>Подписание договора с ОАО «</a:t>
            </a:r>
            <a:r>
              <a:rPr lang="ru-RU" b="1" dirty="0" err="1">
                <a:latin typeface="pt_sans_bold"/>
              </a:rPr>
              <a:t>Белагропромбанк</a:t>
            </a:r>
            <a:r>
              <a:rPr lang="ru-RU" b="1" dirty="0" smtClean="0">
                <a:latin typeface="pt_sans_bold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22355"/>
            <a:ext cx="56233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Накануне </a:t>
            </a:r>
            <a:r>
              <a:rPr lang="ru-RU" sz="1600" dirty="0" smtClean="0">
                <a:latin typeface="pt_sans_caption"/>
              </a:rPr>
              <a:t>подписания представители </a:t>
            </a:r>
            <a:r>
              <a:rPr lang="ru-RU" sz="1600" dirty="0">
                <a:latin typeface="pt_sans_caption"/>
              </a:rPr>
              <a:t>ОАО «</a:t>
            </a:r>
            <a:r>
              <a:rPr lang="ru-RU" sz="1600" dirty="0" err="1">
                <a:latin typeface="pt_sans_caption"/>
              </a:rPr>
              <a:t>Белагропромбанк</a:t>
            </a:r>
            <a:r>
              <a:rPr lang="ru-RU" sz="1600" dirty="0">
                <a:latin typeface="pt_sans_caption"/>
              </a:rPr>
              <a:t>» встретились с руководством </a:t>
            </a:r>
            <a:r>
              <a:rPr lang="ru-RU" sz="1600" dirty="0" err="1">
                <a:latin typeface="pt_sans_caption"/>
              </a:rPr>
              <a:t>Купаловского</a:t>
            </a:r>
            <a:r>
              <a:rPr lang="ru-RU" sz="1600" dirty="0">
                <a:latin typeface="pt_sans_caption"/>
              </a:rPr>
              <a:t> университета и обсудили перспективы сотрудничества. Тогда гости посетили Н</a:t>
            </a:r>
            <a:r>
              <a:rPr lang="ru-RU" sz="1600" dirty="0" smtClean="0">
                <a:latin typeface="pt_sans_caption"/>
              </a:rPr>
              <a:t>аучно-технологический парк, </a:t>
            </a:r>
            <a:r>
              <a:rPr lang="ru-RU" sz="1600" dirty="0">
                <a:latin typeface="pt_sans_caption"/>
              </a:rPr>
              <a:t>ознакомились</a:t>
            </a:r>
            <a:r>
              <a:rPr lang="ru-RU" sz="1600" dirty="0">
                <a:latin typeface="pt_sans_caption"/>
              </a:rPr>
              <a:t> с инновационным, научно-техническим и производственным потенциалом университета и Технопарка, обсудили возможные направления и формы сотрудничества в области развития и поддержки стартап-движения и малого инновационного предпринимательства </a:t>
            </a:r>
            <a:r>
              <a:rPr lang="ru-RU" sz="1600" dirty="0" err="1">
                <a:latin typeface="pt_sans_caption"/>
              </a:rPr>
              <a:t>Купаловского</a:t>
            </a:r>
            <a:r>
              <a:rPr lang="ru-RU" sz="1600" dirty="0">
                <a:latin typeface="pt_sans_caption"/>
              </a:rPr>
              <a:t> университета и ОАО «</a:t>
            </a:r>
            <a:r>
              <a:rPr lang="ru-RU" sz="1600" dirty="0" err="1">
                <a:latin typeface="pt_sans_caption"/>
              </a:rPr>
              <a:t>Белагропромбанк</a:t>
            </a:r>
            <a:r>
              <a:rPr lang="ru-RU" sz="1600" dirty="0" smtClean="0">
                <a:latin typeface="pt_sans_caption"/>
              </a:rPr>
              <a:t>». Важным </a:t>
            </a:r>
            <a:r>
              <a:rPr lang="ru-RU" sz="1600" dirty="0">
                <a:latin typeface="pt_sans_caption"/>
              </a:rPr>
              <a:t>событием развития двусторонних отношений стало подписание договора.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130" y="5157192"/>
            <a:ext cx="868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Участники договора выразили мнение о том, что подписание документа – это событие, которое, безусловно, отвечает интересам развития страны в сфере экономики и образования.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002124"/>
            <a:ext cx="860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www.grsu.by/component/k2/item/42484-grgu-imeni-yanki-kupaly-zaklyuchil-dogovor-o-sotrudnichestve-s-oao-belagroprombank.html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848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588795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форума ТИБО-2022 ГрГУ имени Янки Купалы заключил договор о сотрудничестве с российским университетом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732" y="796211"/>
            <a:ext cx="862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Гродненский государственный университет имени Янки Купалы заключил соглашение о сотрудничестве с Юго-Западным государственным университетом, который расположен в Курске (Российская Федерация</a:t>
            </a:r>
            <a:r>
              <a:rPr lang="ru-RU" b="1" dirty="0" smtClean="0">
                <a:latin typeface="pt_sans_bold"/>
              </a:rPr>
              <a:t>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732" y="1977802"/>
            <a:ext cx="85547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Стороны договорились о совместной работе в образовательной и научной деятельности, а также в сфере использования передового опыта и внедрения научных разработок в учебный процесс. Университеты обсудили установление академических, научных и культурных связей, развитие научного потенциала и обеспечения высокого качества профессиональной подготовки специалистов. Стороны планируют построить взаимовыгодное международное сотрудничество и убеждены в перспективах совместной работы</a:t>
            </a:r>
            <a:r>
              <a:rPr lang="ru-RU" sz="1600" dirty="0" smtClean="0">
                <a:latin typeface="pt_sans_caption"/>
              </a:rPr>
              <a:t>.</a:t>
            </a:r>
            <a:endParaRPr lang="ru-RU" sz="1600" dirty="0">
              <a:latin typeface="pt_sans_caption"/>
            </a:endParaRPr>
          </a:p>
        </p:txBody>
      </p:sp>
      <p:pic>
        <p:nvPicPr>
          <p:cNvPr id="12290" name="Picture 2" descr="photo 2022 06 08 12 28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281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hoto 2022 06 07 16 55 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49" y="3854376"/>
            <a:ext cx="3336743" cy="2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5732" y="6021288"/>
            <a:ext cx="862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www.grsu.by/component/k2/item/42467-v-ramkakh-foruma-tibo-2022-grgu-imeni-yanki-kupaly-zaklyuchil-dogovor-o-sotrudnichestve-s-rossijskim-universitetom.html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734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588795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прошел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IV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Форум Ассоциации вузов России и Беларуси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722" y="620688"/>
            <a:ext cx="8725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pt_sans_bold"/>
              </a:rPr>
              <a:t>Четвертый Форум Ассоциации вузов России и Беларуси </a:t>
            </a:r>
            <a:r>
              <a:rPr lang="ru-RU" sz="1400" b="1" dirty="0" smtClean="0">
                <a:latin typeface="pt_sans_bold"/>
              </a:rPr>
              <a:t>проходил </a:t>
            </a:r>
            <a:r>
              <a:rPr lang="ru-RU" sz="1400" b="1" dirty="0">
                <a:latin typeface="pt_sans_bold"/>
              </a:rPr>
              <a:t>на базе Гродненского государственного университета имени Янки </a:t>
            </a:r>
            <a:r>
              <a:rPr lang="ru-RU" sz="1400" b="1" dirty="0" smtClean="0">
                <a:latin typeface="pt_sans_bold"/>
              </a:rPr>
              <a:t>Купалы. </a:t>
            </a:r>
            <a:r>
              <a:rPr lang="ru-RU" sz="1400" b="1" dirty="0">
                <a:latin typeface="pt_sans_bold"/>
              </a:rPr>
              <a:t>Мероприятие стартовало в рамках ІХ Форума регионов России и Беларуси.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6386" y="1196752"/>
            <a:ext cx="43860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_sans_caption"/>
              </a:rPr>
              <a:t>В пленарном заседании, посвященном интеграции научного потенциала вузов России и Беларуси для обеспечения инновационного развития экономики и социальной сферы Союзного государства, приняли участие Первый заместитель Министра образования РБ Ирина Старовойтова и заместитель Министра науки и высшего образования РФ Дмитрий Афанасьев</a:t>
            </a:r>
            <a:r>
              <a:rPr lang="ru-RU" sz="1400" dirty="0" smtClean="0">
                <a:latin typeface="pt_sans_caption"/>
              </a:rPr>
              <a:t>. Модераторами </a:t>
            </a:r>
            <a:r>
              <a:rPr lang="ru-RU" sz="1400" dirty="0">
                <a:latin typeface="pt_sans_caption"/>
              </a:rPr>
              <a:t>заседания выступили Председатель Республиканского совета ректоров, ректор Белорусского государственного университета информатики и радиоэлектроники Вадим </a:t>
            </a:r>
            <a:r>
              <a:rPr lang="ru-RU" sz="1400" dirty="0" err="1">
                <a:latin typeface="pt_sans_caption"/>
              </a:rPr>
              <a:t>Богуш</a:t>
            </a:r>
            <a:r>
              <a:rPr lang="ru-RU" sz="1400" dirty="0">
                <a:latin typeface="pt_sans_caption"/>
              </a:rPr>
              <a:t> и Президент Российского Союза ректоров, академик, ректор Московского государственного университета имени </a:t>
            </a:r>
            <a:r>
              <a:rPr lang="ru-RU" sz="1400" dirty="0" err="1" smtClean="0">
                <a:latin typeface="pt_sans_caption"/>
              </a:rPr>
              <a:t>М.В.Ломоносова</a:t>
            </a:r>
            <a:r>
              <a:rPr lang="ru-RU" sz="1400" dirty="0" smtClean="0">
                <a:latin typeface="pt_sans_caption"/>
              </a:rPr>
              <a:t> </a:t>
            </a:r>
            <a:r>
              <a:rPr lang="ru-RU" sz="1400" dirty="0">
                <a:latin typeface="pt_sans_caption"/>
              </a:rPr>
              <a:t>Виктор Садовничий.</a:t>
            </a:r>
            <a:endParaRPr lang="ru-RU" sz="1400" b="0" i="0" dirty="0">
              <a:effectLst/>
              <a:latin typeface="pt_sans_caption"/>
            </a:endParaRPr>
          </a:p>
        </p:txBody>
      </p:sp>
      <p:pic>
        <p:nvPicPr>
          <p:cNvPr id="10244" name="Picture 4" descr="IMG_78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794313" cy="1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G_76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1794312" cy="11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392361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www.grsu.by/component/k2/item/42648-v-grgu-imeni-yanki-kupaly-proshel-iv-forum-assotsiatsii-vuzov-rossii-i-belarusi.html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58882"/>
            <a:ext cx="4223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pt_sans_caption"/>
              </a:rPr>
              <a:t>В форуме принимают участие более 80 представителей вузов двух стран. Открыли Форум Ассоциации вузов России и Беларуси секционные заседания: «Академическое сотрудничество как основа устойчивого развития социальной сферы» и «Реализация совместных научно-технических проектов и программ в целях обеспечения </a:t>
            </a:r>
            <a:r>
              <a:rPr lang="ru-RU" sz="1400" dirty="0" err="1">
                <a:latin typeface="pt_sans_caption"/>
              </a:rPr>
              <a:t>импортозамещения</a:t>
            </a:r>
            <a:r>
              <a:rPr lang="ru-RU" sz="1400" dirty="0">
                <a:latin typeface="pt_sans_caption"/>
              </a:rPr>
              <a:t> и укрепления технологической безопасности».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pt_sans_caption"/>
              </a:rPr>
              <a:t>Модераторами сессионного заседания «Академическое сотрудничество как основа устойчивого развития социальной сферы» выступили ректор Белорусского государственного университета Андрей Король и ректор Санкт-Петербургского государственного экономического университета Игорь </a:t>
            </a:r>
            <a:r>
              <a:rPr lang="ru-RU" sz="1400" dirty="0" err="1">
                <a:latin typeface="pt_sans_caption"/>
              </a:rPr>
              <a:t>Максимцев</a:t>
            </a:r>
            <a:r>
              <a:rPr lang="ru-RU" sz="1400" dirty="0">
                <a:latin typeface="pt_sans_caption"/>
              </a:rPr>
              <a:t>.</a:t>
            </a:r>
          </a:p>
        </p:txBody>
      </p:sp>
      <p:pic>
        <p:nvPicPr>
          <p:cNvPr id="10250" name="Picture 10" descr="IMG_664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3" y="5229200"/>
            <a:ext cx="1151534" cy="7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G_665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39077"/>
            <a:ext cx="1173317" cy="7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IMG_66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30" y="5229200"/>
            <a:ext cx="1144569" cy="7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991671"/>
            <a:ext cx="8563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3"/>
              </a:rPr>
              <a:t>https://</a:t>
            </a:r>
            <a:r>
              <a:rPr lang="en-US" sz="1200" dirty="0" smtClean="0">
                <a:hlinkClick r:id="rId13"/>
              </a:rPr>
              <a:t>www.grsu.by/component/k2/item/42638-v-grgu-imeni-yanki-kupaly-prokhodit-chetvertyj-forum-assotsiatsii-vuzov-rossii-i-belarusi.html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4328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588795" cy="12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Проректор по учебной работе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 принял участие в деловом визите в Эфиопию и Кению в составе делегации Республики Беларусь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668" y="872926"/>
            <a:ext cx="5123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Проректор по учебной работе Гродненского государственного университета имени Янки Купалы Юрий Белых в составе делегации Республики Беларусь посетил Эфиопию и Кению с деловым визитом.</a:t>
            </a:r>
            <a:endParaRPr lang="ru-RU" dirty="0"/>
          </a:p>
        </p:txBody>
      </p:sp>
      <p:pic>
        <p:nvPicPr>
          <p:cNvPr id="6146" name="Picture 2" descr="photo_2022-10-25_16-10-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93" y="3284984"/>
            <a:ext cx="3363987" cy="22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_2022-10-25_16-10-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93" y="764704"/>
            <a:ext cx="3363987" cy="22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360" y="2780928"/>
            <a:ext cx="4940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Состоялась встреча с Государственным министром образования Эфиопии </a:t>
            </a:r>
            <a:r>
              <a:rPr lang="ru-RU" dirty="0" err="1">
                <a:latin typeface="pt_sans_caption"/>
              </a:rPr>
              <a:t>Сэмюэлем</a:t>
            </a:r>
            <a:r>
              <a:rPr lang="ru-RU" dirty="0">
                <a:latin typeface="pt_sans_caption"/>
              </a:rPr>
              <a:t> </a:t>
            </a:r>
            <a:r>
              <a:rPr lang="ru-RU" dirty="0" err="1">
                <a:latin typeface="pt_sans_caption"/>
              </a:rPr>
              <a:t>Кифле</a:t>
            </a:r>
            <a:r>
              <a:rPr lang="ru-RU" dirty="0">
                <a:latin typeface="pt_sans_caption"/>
              </a:rPr>
              <a:t> </a:t>
            </a:r>
            <a:r>
              <a:rPr lang="ru-RU" dirty="0" err="1">
                <a:latin typeface="pt_sans_caption"/>
              </a:rPr>
              <a:t>Кидане</a:t>
            </a:r>
            <a:r>
              <a:rPr lang="ru-RU" dirty="0">
                <a:latin typeface="pt_sans_caption"/>
              </a:rPr>
              <a:t>, во время которой Юрий Эдуардович представил образовательный и научный потенциал ГрГУ имени Янки Купалы, а также обсудил возможные направления взаимовыгодного сотрудничества.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360" y="5084048"/>
            <a:ext cx="4940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www.grsu.by/component/k2/item/43927-prorektor-po-uchebnoj-rabote-kupalovskogo-universiteta-prinimaet-uchastie-v-delovom-vizite-v-efiopiyu-i-keniyu-v-sostave-delegatsii-respubliki-belarus.html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601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104465"/>
            <a:ext cx="804924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Купаловском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технопарке состоялась встреча с председателем ВАК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668" y="804358"/>
            <a:ext cx="5771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Председатель Высшей аттестационной комиссии Александр </a:t>
            </a:r>
            <a:r>
              <a:rPr lang="ru-RU" b="1" dirty="0" err="1">
                <a:latin typeface="pt_sans_bold"/>
              </a:rPr>
              <a:t>Гучок</a:t>
            </a:r>
            <a:r>
              <a:rPr lang="ru-RU" b="1" dirty="0">
                <a:latin typeface="pt_sans_bold"/>
              </a:rPr>
              <a:t> встретился с учеными Гродненского государственного университета имени Янки Купалы, чтобы обсудить изменения в законодательстве, которое касается аттестационного процесса.</a:t>
            </a:r>
            <a:endParaRPr lang="ru-RU" dirty="0"/>
          </a:p>
        </p:txBody>
      </p:sp>
      <p:pic>
        <p:nvPicPr>
          <p:cNvPr id="8194" name="Picture 2" descr="IMG_97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42944"/>
            <a:ext cx="2273610" cy="1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9618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368"/>
            <a:ext cx="2273610" cy="1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95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273610" cy="1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646" y="2745768"/>
            <a:ext cx="5662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Участниками встречи стали </a:t>
            </a:r>
            <a:r>
              <a:rPr lang="ru-RU" dirty="0" err="1">
                <a:latin typeface="pt_sans_caption"/>
              </a:rPr>
              <a:t>купаловцы</a:t>
            </a:r>
            <a:r>
              <a:rPr lang="ru-RU" dirty="0">
                <a:latin typeface="pt_sans_caption"/>
              </a:rPr>
              <a:t>, занимающиеся наукой и имеющие отношение к научной деятельности, а само общение прошло в стенах Научно-технологического парка ГрГУ имени Янки Купалы – месте, где сконцентрировались научные инновации и технологии не только университета, но и всего региона.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157" y="5498068"/>
            <a:ext cx="6094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www.grsu.by/component/k2/item/43678-v-kupalovskom-tekhnoparke-sostoyalas-vstrecha-s-predsedatelem-vak.html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951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50948"/>
            <a:ext cx="80492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прошла встреча с Министром информации Республики Беларусь Владимиром Перцовым</a:t>
            </a:r>
          </a:p>
        </p:txBody>
      </p:sp>
      <p:pic>
        <p:nvPicPr>
          <p:cNvPr id="5122" name="Picture 2" descr="IMG_44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15" y="1124744"/>
            <a:ext cx="32403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_42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60" y="3429000"/>
            <a:ext cx="3240159" cy="21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1893" y="5930116"/>
            <a:ext cx="829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www.grsu.by/component/k2/item/43964-v-grgu-imeni-yanki-kupaly-proshla-vstrecha-s-ministrom-informatsii-respubliki-belarus-vladimirom-pertsovym.html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772" y="692696"/>
            <a:ext cx="51193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Встреча со студентами специальностей «Журналистика» и «Информация и коммуникация» и школьниками, которые интересуются журналистикой, состоялась </a:t>
            </a:r>
            <a:r>
              <a:rPr lang="ru-RU" b="1" dirty="0" smtClean="0">
                <a:latin typeface="pt_sans_bold"/>
              </a:rPr>
              <a:t>в </a:t>
            </a:r>
            <a:r>
              <a:rPr lang="ru-RU" b="1" dirty="0">
                <a:latin typeface="pt_sans_bold"/>
              </a:rPr>
              <a:t>рамках реализации проекта «Молодежная </a:t>
            </a:r>
            <a:r>
              <a:rPr lang="ru-RU" b="1" dirty="0" err="1">
                <a:latin typeface="pt_sans_bold"/>
              </a:rPr>
              <a:t>медиасфера</a:t>
            </a:r>
            <a:r>
              <a:rPr lang="ru-RU" b="1" dirty="0">
                <a:latin typeface="pt_sans_bold"/>
              </a:rPr>
              <a:t>».</a:t>
            </a:r>
            <a:endParaRPr lang="ru-RU" dirty="0">
              <a:latin typeface="Comic Sans MS"/>
            </a:endParaRPr>
          </a:p>
          <a:p>
            <a:pPr algn="just"/>
            <a:r>
              <a:rPr lang="ru-RU" sz="1600" dirty="0" smtClean="0">
                <a:latin typeface="pt_sans_bold"/>
              </a:rPr>
              <a:t>На </a:t>
            </a:r>
            <a:r>
              <a:rPr lang="ru-RU" sz="1600" dirty="0">
                <a:latin typeface="pt_sans_bold"/>
              </a:rPr>
              <a:t>мероприятии присутствовало руководство университета во главе с ректором Ириной Китурко, главный редактор «</a:t>
            </a:r>
            <a:r>
              <a:rPr lang="ru-RU" sz="1600" dirty="0" err="1">
                <a:latin typeface="pt_sans_bold"/>
              </a:rPr>
              <a:t>Гродзенскай</a:t>
            </a:r>
            <a:r>
              <a:rPr lang="ru-RU" sz="1600" dirty="0">
                <a:latin typeface="pt_sans_bold"/>
              </a:rPr>
              <a:t> </a:t>
            </a:r>
            <a:r>
              <a:rPr lang="ru-RU" sz="1600" dirty="0" err="1">
                <a:latin typeface="pt_sans_bold"/>
              </a:rPr>
              <a:t>праўды</a:t>
            </a:r>
            <a:r>
              <a:rPr lang="ru-RU" sz="1600" dirty="0">
                <a:latin typeface="pt_sans_bold"/>
              </a:rPr>
              <a:t>» Лилия Новицкая, а также преподаватели кафедры журналистики.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419" y="3678129"/>
            <a:ext cx="5036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Свои вопросы Министру активно задавали студенты, которые в ближайшем будущем свяжут свою профессиональную деятельность с информационной средой, а также школьники, которые занимаются в Школе юного журналиста «</a:t>
            </a:r>
            <a:r>
              <a:rPr lang="ru-RU" sz="1600" dirty="0" err="1"/>
              <a:t>Медиастарт</a:t>
            </a:r>
            <a:r>
              <a:rPr lang="ru-RU" sz="1600" dirty="0"/>
              <a:t>» при кафедре журналистики ГрГУ имени Янки Купалы, и действующие журналисты. Вопросы касались главных сфер жизни общества и того, как они должны быть отражены в современных СМИ.</a:t>
            </a:r>
          </a:p>
        </p:txBody>
      </p:sp>
    </p:spTree>
    <p:extLst>
      <p:ext uri="{BB962C8B-B14F-4D97-AF65-F5344CB8AC3E}">
        <p14:creationId xmlns:p14="http://schemas.microsoft.com/office/powerpoint/2010/main" val="252915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2221</Words>
  <Application>Microsoft Office PowerPoint</Application>
  <PresentationFormat>Экран (4:3)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322</cp:revision>
  <cp:lastPrinted>2022-08-31T19:27:54Z</cp:lastPrinted>
  <dcterms:created xsi:type="dcterms:W3CDTF">2022-08-29T06:47:08Z</dcterms:created>
  <dcterms:modified xsi:type="dcterms:W3CDTF">2023-11-14T11:21:38Z</dcterms:modified>
</cp:coreProperties>
</file>