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88" r:id="rId3"/>
    <p:sldId id="389" r:id="rId4"/>
    <p:sldId id="396" r:id="rId5"/>
    <p:sldId id="392" r:id="rId6"/>
    <p:sldId id="391" r:id="rId7"/>
    <p:sldId id="387" r:id="rId8"/>
    <p:sldId id="382" r:id="rId9"/>
    <p:sldId id="390" r:id="rId10"/>
    <p:sldId id="383" r:id="rId11"/>
    <p:sldId id="386" r:id="rId12"/>
    <p:sldId id="393" r:id="rId13"/>
    <p:sldId id="394" r:id="rId14"/>
    <p:sldId id="395" r:id="rId15"/>
    <p:sldId id="375" r:id="rId16"/>
    <p:sldId id="376" r:id="rId17"/>
    <p:sldId id="385" r:id="rId18"/>
    <p:sldId id="384" r:id="rId19"/>
    <p:sldId id="381" r:id="rId20"/>
    <p:sldId id="359" r:id="rId21"/>
  </p:sldIdLst>
  <p:sldSz cx="9144000" cy="6858000" type="screen4x3"/>
  <p:notesSz cx="6786563" cy="99234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00" autoAdjust="0"/>
  </p:normalViewPr>
  <p:slideViewPr>
    <p:cSldViewPr>
      <p:cViewPr>
        <p:scale>
          <a:sx n="70" d="100"/>
          <a:sy n="70" d="100"/>
        </p:scale>
        <p:origin x="-336" y="-1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0844" cy="496173"/>
          </a:xfrm>
          <a:prstGeom prst="rect">
            <a:avLst/>
          </a:prstGeom>
        </p:spPr>
        <p:txBody>
          <a:bodyPr vert="horz" lIns="91358" tIns="45679" rIns="91358" bIns="45679" rtlCol="0"/>
          <a:lstStyle>
            <a:lvl1pPr algn="l">
              <a:defRPr sz="1200"/>
            </a:lvl1pPr>
          </a:lstStyle>
          <a:p>
            <a:endParaRPr lang="ru-RU"/>
          </a:p>
        </p:txBody>
      </p:sp>
      <p:sp>
        <p:nvSpPr>
          <p:cNvPr id="3" name="Дата 2"/>
          <p:cNvSpPr>
            <a:spLocks noGrp="1"/>
          </p:cNvSpPr>
          <p:nvPr>
            <p:ph type="dt" sz="quarter" idx="1"/>
          </p:nvPr>
        </p:nvSpPr>
        <p:spPr>
          <a:xfrm>
            <a:off x="3844149" y="0"/>
            <a:ext cx="2940844" cy="496173"/>
          </a:xfrm>
          <a:prstGeom prst="rect">
            <a:avLst/>
          </a:prstGeom>
        </p:spPr>
        <p:txBody>
          <a:bodyPr vert="horz" lIns="91358" tIns="45679" rIns="91358" bIns="45679" rtlCol="0"/>
          <a:lstStyle>
            <a:lvl1pPr algn="r">
              <a:defRPr sz="1200"/>
            </a:lvl1pPr>
          </a:lstStyle>
          <a:p>
            <a:fld id="{7939A217-F63D-4D82-9FC5-8A4B68C68167}" type="datetimeFigureOut">
              <a:rPr lang="ru-RU" smtClean="0"/>
              <a:t>11.11.2023</a:t>
            </a:fld>
            <a:endParaRPr lang="ru-RU"/>
          </a:p>
        </p:txBody>
      </p:sp>
      <p:sp>
        <p:nvSpPr>
          <p:cNvPr id="4" name="Нижний колонтитул 3"/>
          <p:cNvSpPr>
            <a:spLocks noGrp="1"/>
          </p:cNvSpPr>
          <p:nvPr>
            <p:ph type="ftr" sz="quarter" idx="2"/>
          </p:nvPr>
        </p:nvSpPr>
        <p:spPr>
          <a:xfrm>
            <a:off x="0" y="9425567"/>
            <a:ext cx="2940844" cy="496173"/>
          </a:xfrm>
          <a:prstGeom prst="rect">
            <a:avLst/>
          </a:prstGeom>
        </p:spPr>
        <p:txBody>
          <a:bodyPr vert="horz" lIns="91358" tIns="45679" rIns="91358" bIns="45679" rtlCol="0" anchor="b"/>
          <a:lstStyle>
            <a:lvl1pPr algn="l">
              <a:defRPr sz="1200"/>
            </a:lvl1pPr>
          </a:lstStyle>
          <a:p>
            <a:endParaRPr lang="ru-RU"/>
          </a:p>
        </p:txBody>
      </p:sp>
      <p:sp>
        <p:nvSpPr>
          <p:cNvPr id="5" name="Номер слайда 4"/>
          <p:cNvSpPr>
            <a:spLocks noGrp="1"/>
          </p:cNvSpPr>
          <p:nvPr>
            <p:ph type="sldNum" sz="quarter" idx="3"/>
          </p:nvPr>
        </p:nvSpPr>
        <p:spPr>
          <a:xfrm>
            <a:off x="3844149" y="9425567"/>
            <a:ext cx="2940844" cy="496173"/>
          </a:xfrm>
          <a:prstGeom prst="rect">
            <a:avLst/>
          </a:prstGeom>
        </p:spPr>
        <p:txBody>
          <a:bodyPr vert="horz" lIns="91358" tIns="45679" rIns="91358" bIns="45679" rtlCol="0" anchor="b"/>
          <a:lstStyle>
            <a:lvl1pPr algn="r">
              <a:defRPr sz="1200"/>
            </a:lvl1pPr>
          </a:lstStyle>
          <a:p>
            <a:fld id="{880B5203-513C-46D3-AA24-EF7B746F09B9}" type="slidenum">
              <a:rPr lang="ru-RU" smtClean="0"/>
              <a:t>‹#›</a:t>
            </a:fld>
            <a:endParaRPr lang="ru-RU"/>
          </a:p>
        </p:txBody>
      </p:sp>
    </p:spTree>
    <p:extLst>
      <p:ext uri="{BB962C8B-B14F-4D97-AF65-F5344CB8AC3E}">
        <p14:creationId xmlns:p14="http://schemas.microsoft.com/office/powerpoint/2010/main" val="3427206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0844" cy="496173"/>
          </a:xfrm>
          <a:prstGeom prst="rect">
            <a:avLst/>
          </a:prstGeom>
        </p:spPr>
        <p:txBody>
          <a:bodyPr vert="horz" lIns="91358" tIns="45679" rIns="91358" bIns="45679" rtlCol="0"/>
          <a:lstStyle>
            <a:lvl1pPr algn="l">
              <a:defRPr sz="1200"/>
            </a:lvl1pPr>
          </a:lstStyle>
          <a:p>
            <a:endParaRPr lang="ru-RU"/>
          </a:p>
        </p:txBody>
      </p:sp>
      <p:sp>
        <p:nvSpPr>
          <p:cNvPr id="3" name="Дата 2"/>
          <p:cNvSpPr>
            <a:spLocks noGrp="1"/>
          </p:cNvSpPr>
          <p:nvPr>
            <p:ph type="dt" idx="1"/>
          </p:nvPr>
        </p:nvSpPr>
        <p:spPr>
          <a:xfrm>
            <a:off x="3844149" y="0"/>
            <a:ext cx="2940844" cy="496173"/>
          </a:xfrm>
          <a:prstGeom prst="rect">
            <a:avLst/>
          </a:prstGeom>
        </p:spPr>
        <p:txBody>
          <a:bodyPr vert="horz" lIns="91358" tIns="45679" rIns="91358" bIns="45679" rtlCol="0"/>
          <a:lstStyle>
            <a:lvl1pPr algn="r">
              <a:defRPr sz="1200"/>
            </a:lvl1pPr>
          </a:lstStyle>
          <a:p>
            <a:fld id="{DFF97B29-BB46-4C93-A7A4-12FFB28DED77}" type="datetimeFigureOut">
              <a:rPr lang="ru-RU" smtClean="0"/>
              <a:t>11.11.2023</a:t>
            </a:fld>
            <a:endParaRPr lang="ru-RU"/>
          </a:p>
        </p:txBody>
      </p:sp>
      <p:sp>
        <p:nvSpPr>
          <p:cNvPr id="4" name="Образ слайда 3"/>
          <p:cNvSpPr>
            <a:spLocks noGrp="1" noRot="1" noChangeAspect="1"/>
          </p:cNvSpPr>
          <p:nvPr>
            <p:ph type="sldImg" idx="2"/>
          </p:nvPr>
        </p:nvSpPr>
        <p:spPr>
          <a:xfrm>
            <a:off x="912813" y="744538"/>
            <a:ext cx="4960937" cy="3721100"/>
          </a:xfrm>
          <a:prstGeom prst="rect">
            <a:avLst/>
          </a:prstGeom>
          <a:noFill/>
          <a:ln w="12700">
            <a:solidFill>
              <a:prstClr val="black"/>
            </a:solidFill>
          </a:ln>
        </p:spPr>
        <p:txBody>
          <a:bodyPr vert="horz" lIns="91358" tIns="45679" rIns="91358" bIns="45679" rtlCol="0" anchor="ctr"/>
          <a:lstStyle/>
          <a:p>
            <a:endParaRPr lang="ru-RU"/>
          </a:p>
        </p:txBody>
      </p:sp>
      <p:sp>
        <p:nvSpPr>
          <p:cNvPr id="5" name="Заметки 4"/>
          <p:cNvSpPr>
            <a:spLocks noGrp="1"/>
          </p:cNvSpPr>
          <p:nvPr>
            <p:ph type="body" sz="quarter" idx="3"/>
          </p:nvPr>
        </p:nvSpPr>
        <p:spPr>
          <a:xfrm>
            <a:off x="678657" y="4713645"/>
            <a:ext cx="5429250" cy="4465558"/>
          </a:xfrm>
          <a:prstGeom prst="rect">
            <a:avLst/>
          </a:prstGeom>
        </p:spPr>
        <p:txBody>
          <a:bodyPr vert="horz" lIns="91358" tIns="45679" rIns="91358" bIns="4567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5567"/>
            <a:ext cx="2940844" cy="496173"/>
          </a:xfrm>
          <a:prstGeom prst="rect">
            <a:avLst/>
          </a:prstGeom>
        </p:spPr>
        <p:txBody>
          <a:bodyPr vert="horz" lIns="91358" tIns="45679" rIns="91358" bIns="45679" rtlCol="0" anchor="b"/>
          <a:lstStyle>
            <a:lvl1pPr algn="l">
              <a:defRPr sz="1200"/>
            </a:lvl1pPr>
          </a:lstStyle>
          <a:p>
            <a:endParaRPr lang="ru-RU"/>
          </a:p>
        </p:txBody>
      </p:sp>
      <p:sp>
        <p:nvSpPr>
          <p:cNvPr id="7" name="Номер слайда 6"/>
          <p:cNvSpPr>
            <a:spLocks noGrp="1"/>
          </p:cNvSpPr>
          <p:nvPr>
            <p:ph type="sldNum" sz="quarter" idx="5"/>
          </p:nvPr>
        </p:nvSpPr>
        <p:spPr>
          <a:xfrm>
            <a:off x="3844149" y="9425567"/>
            <a:ext cx="2940844" cy="496173"/>
          </a:xfrm>
          <a:prstGeom prst="rect">
            <a:avLst/>
          </a:prstGeom>
        </p:spPr>
        <p:txBody>
          <a:bodyPr vert="horz" lIns="91358" tIns="45679" rIns="91358" bIns="45679" rtlCol="0" anchor="b"/>
          <a:lstStyle>
            <a:lvl1pPr algn="r">
              <a:defRPr sz="1200"/>
            </a:lvl1pPr>
          </a:lstStyle>
          <a:p>
            <a:fld id="{F2117294-C1D6-4163-95D3-0CB7D4D75D00}" type="slidenum">
              <a:rPr lang="ru-RU" smtClean="0"/>
              <a:t>‹#›</a:t>
            </a:fld>
            <a:endParaRPr lang="ru-RU"/>
          </a:p>
        </p:txBody>
      </p:sp>
    </p:spTree>
    <p:extLst>
      <p:ext uri="{BB962C8B-B14F-4D97-AF65-F5344CB8AC3E}">
        <p14:creationId xmlns:p14="http://schemas.microsoft.com/office/powerpoint/2010/main" val="13479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17294-C1D6-4163-95D3-0CB7D4D75D00}" type="slidenum">
              <a:rPr lang="ru-RU" smtClean="0"/>
              <a:t>1</a:t>
            </a:fld>
            <a:endParaRPr lang="ru-RU"/>
          </a:p>
        </p:txBody>
      </p:sp>
    </p:spTree>
    <p:extLst>
      <p:ext uri="{BB962C8B-B14F-4D97-AF65-F5344CB8AC3E}">
        <p14:creationId xmlns:p14="http://schemas.microsoft.com/office/powerpoint/2010/main" val="3608990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10</a:t>
            </a:fld>
            <a:endParaRPr lang="ru-RU"/>
          </a:p>
        </p:txBody>
      </p:sp>
    </p:spTree>
    <p:extLst>
      <p:ext uri="{BB962C8B-B14F-4D97-AF65-F5344CB8AC3E}">
        <p14:creationId xmlns:p14="http://schemas.microsoft.com/office/powerpoint/2010/main" val="201801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11</a:t>
            </a:fld>
            <a:endParaRPr lang="ru-RU"/>
          </a:p>
        </p:txBody>
      </p:sp>
    </p:spTree>
    <p:extLst>
      <p:ext uri="{BB962C8B-B14F-4D97-AF65-F5344CB8AC3E}">
        <p14:creationId xmlns:p14="http://schemas.microsoft.com/office/powerpoint/2010/main" val="201801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12</a:t>
            </a:fld>
            <a:endParaRPr lang="ru-RU"/>
          </a:p>
        </p:txBody>
      </p:sp>
    </p:spTree>
    <p:extLst>
      <p:ext uri="{BB962C8B-B14F-4D97-AF65-F5344CB8AC3E}">
        <p14:creationId xmlns:p14="http://schemas.microsoft.com/office/powerpoint/2010/main" val="201801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13</a:t>
            </a:fld>
            <a:endParaRPr lang="ru-RU"/>
          </a:p>
        </p:txBody>
      </p:sp>
    </p:spTree>
    <p:extLst>
      <p:ext uri="{BB962C8B-B14F-4D97-AF65-F5344CB8AC3E}">
        <p14:creationId xmlns:p14="http://schemas.microsoft.com/office/powerpoint/2010/main" val="2018012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14</a:t>
            </a:fld>
            <a:endParaRPr lang="ru-RU"/>
          </a:p>
        </p:txBody>
      </p:sp>
    </p:spTree>
    <p:extLst>
      <p:ext uri="{BB962C8B-B14F-4D97-AF65-F5344CB8AC3E}">
        <p14:creationId xmlns:p14="http://schemas.microsoft.com/office/powerpoint/2010/main" val="201801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15</a:t>
            </a:fld>
            <a:endParaRPr lang="ru-RU"/>
          </a:p>
        </p:txBody>
      </p:sp>
    </p:spTree>
    <p:extLst>
      <p:ext uri="{BB962C8B-B14F-4D97-AF65-F5344CB8AC3E}">
        <p14:creationId xmlns:p14="http://schemas.microsoft.com/office/powerpoint/2010/main" val="2018012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16</a:t>
            </a:fld>
            <a:endParaRPr lang="ru-RU"/>
          </a:p>
        </p:txBody>
      </p:sp>
    </p:spTree>
    <p:extLst>
      <p:ext uri="{BB962C8B-B14F-4D97-AF65-F5344CB8AC3E}">
        <p14:creationId xmlns:p14="http://schemas.microsoft.com/office/powerpoint/2010/main" val="3902813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17</a:t>
            </a:fld>
            <a:endParaRPr lang="ru-RU"/>
          </a:p>
        </p:txBody>
      </p:sp>
    </p:spTree>
    <p:extLst>
      <p:ext uri="{BB962C8B-B14F-4D97-AF65-F5344CB8AC3E}">
        <p14:creationId xmlns:p14="http://schemas.microsoft.com/office/powerpoint/2010/main" val="390281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18</a:t>
            </a:fld>
            <a:endParaRPr lang="ru-RU"/>
          </a:p>
        </p:txBody>
      </p:sp>
    </p:spTree>
    <p:extLst>
      <p:ext uri="{BB962C8B-B14F-4D97-AF65-F5344CB8AC3E}">
        <p14:creationId xmlns:p14="http://schemas.microsoft.com/office/powerpoint/2010/main" val="3902813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19</a:t>
            </a:fld>
            <a:endParaRPr lang="ru-RU"/>
          </a:p>
        </p:txBody>
      </p:sp>
    </p:spTree>
    <p:extLst>
      <p:ext uri="{BB962C8B-B14F-4D97-AF65-F5344CB8AC3E}">
        <p14:creationId xmlns:p14="http://schemas.microsoft.com/office/powerpoint/2010/main" val="83844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2</a:t>
            </a:fld>
            <a:endParaRPr lang="ru-RU"/>
          </a:p>
        </p:txBody>
      </p:sp>
    </p:spTree>
    <p:extLst>
      <p:ext uri="{BB962C8B-B14F-4D97-AF65-F5344CB8AC3E}">
        <p14:creationId xmlns:p14="http://schemas.microsoft.com/office/powerpoint/2010/main" val="83844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117294-C1D6-4163-95D3-0CB7D4D75D00}" type="slidenum">
              <a:rPr lang="ru-RU" smtClean="0"/>
              <a:t>20</a:t>
            </a:fld>
            <a:endParaRPr lang="ru-RU"/>
          </a:p>
        </p:txBody>
      </p:sp>
    </p:spTree>
    <p:extLst>
      <p:ext uri="{BB962C8B-B14F-4D97-AF65-F5344CB8AC3E}">
        <p14:creationId xmlns:p14="http://schemas.microsoft.com/office/powerpoint/2010/main" val="360899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3</a:t>
            </a:fld>
            <a:endParaRPr lang="ru-RU"/>
          </a:p>
        </p:txBody>
      </p:sp>
    </p:spTree>
    <p:extLst>
      <p:ext uri="{BB962C8B-B14F-4D97-AF65-F5344CB8AC3E}">
        <p14:creationId xmlns:p14="http://schemas.microsoft.com/office/powerpoint/2010/main" val="83844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4</a:t>
            </a:fld>
            <a:endParaRPr lang="ru-RU"/>
          </a:p>
        </p:txBody>
      </p:sp>
    </p:spTree>
    <p:extLst>
      <p:ext uri="{BB962C8B-B14F-4D97-AF65-F5344CB8AC3E}">
        <p14:creationId xmlns:p14="http://schemas.microsoft.com/office/powerpoint/2010/main" val="83844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5</a:t>
            </a:fld>
            <a:endParaRPr lang="ru-RU"/>
          </a:p>
        </p:txBody>
      </p:sp>
    </p:spTree>
    <p:extLst>
      <p:ext uri="{BB962C8B-B14F-4D97-AF65-F5344CB8AC3E}">
        <p14:creationId xmlns:p14="http://schemas.microsoft.com/office/powerpoint/2010/main" val="83844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6</a:t>
            </a:fld>
            <a:endParaRPr lang="ru-RU"/>
          </a:p>
        </p:txBody>
      </p:sp>
    </p:spTree>
    <p:extLst>
      <p:ext uri="{BB962C8B-B14F-4D97-AF65-F5344CB8AC3E}">
        <p14:creationId xmlns:p14="http://schemas.microsoft.com/office/powerpoint/2010/main" val="83844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7</a:t>
            </a:fld>
            <a:endParaRPr lang="ru-RU"/>
          </a:p>
        </p:txBody>
      </p:sp>
    </p:spTree>
    <p:extLst>
      <p:ext uri="{BB962C8B-B14F-4D97-AF65-F5344CB8AC3E}">
        <p14:creationId xmlns:p14="http://schemas.microsoft.com/office/powerpoint/2010/main" val="838441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8</a:t>
            </a:fld>
            <a:endParaRPr lang="ru-RU"/>
          </a:p>
        </p:txBody>
      </p:sp>
    </p:spTree>
    <p:extLst>
      <p:ext uri="{BB962C8B-B14F-4D97-AF65-F5344CB8AC3E}">
        <p14:creationId xmlns:p14="http://schemas.microsoft.com/office/powerpoint/2010/main" val="83844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2117294-C1D6-4163-95D3-0CB7D4D75D00}" type="slidenum">
              <a:rPr lang="ru-RU" smtClean="0"/>
              <a:t>9</a:t>
            </a:fld>
            <a:endParaRPr lang="ru-RU"/>
          </a:p>
        </p:txBody>
      </p:sp>
    </p:spTree>
    <p:extLst>
      <p:ext uri="{BB962C8B-B14F-4D97-AF65-F5344CB8AC3E}">
        <p14:creationId xmlns:p14="http://schemas.microsoft.com/office/powerpoint/2010/main" val="83844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6178C3A-C1C6-4C77-A6F8-0D0041E101A2}" type="datetimeFigureOut">
              <a:rPr lang="ru-RU" smtClean="0"/>
              <a:t>11.11.2023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0887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11.11.2023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81502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11.11.2023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21950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178C3A-C1C6-4C77-A6F8-0D0041E101A2}" type="datetimeFigureOut">
              <a:rPr lang="ru-RU" smtClean="0"/>
              <a:t>11.11.2023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4234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6178C3A-C1C6-4C77-A6F8-0D0041E101A2}" type="datetimeFigureOut">
              <a:rPr lang="ru-RU" smtClean="0"/>
              <a:t>11.11.2023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3687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6178C3A-C1C6-4C77-A6F8-0D0041E101A2}" type="datetimeFigureOut">
              <a:rPr lang="ru-RU" smtClean="0"/>
              <a:t>11.11.2023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36833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6178C3A-C1C6-4C77-A6F8-0D0041E101A2}" type="datetimeFigureOut">
              <a:rPr lang="ru-RU" smtClean="0"/>
              <a:t>11.11.2023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7830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6178C3A-C1C6-4C77-A6F8-0D0041E101A2}" type="datetimeFigureOut">
              <a:rPr lang="ru-RU" smtClean="0"/>
              <a:t>11.11.2023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138018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178C3A-C1C6-4C77-A6F8-0D0041E101A2}" type="datetimeFigureOut">
              <a:rPr lang="ru-RU" smtClean="0"/>
              <a:t>11.11.2023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420694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178C3A-C1C6-4C77-A6F8-0D0041E101A2}" type="datetimeFigureOut">
              <a:rPr lang="ru-RU" smtClean="0"/>
              <a:t>11.11.2023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50378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6178C3A-C1C6-4C77-A6F8-0D0041E101A2}" type="datetimeFigureOut">
              <a:rPr lang="ru-RU" smtClean="0"/>
              <a:t>11.11.2023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974EC-074B-496B-BCA2-311EA1DE4E2E}" type="slidenum">
              <a:rPr lang="ru-RU" smtClean="0"/>
              <a:t>‹#›</a:t>
            </a:fld>
            <a:endParaRPr lang="ru-RU"/>
          </a:p>
        </p:txBody>
      </p:sp>
    </p:spTree>
    <p:extLst>
      <p:ext uri="{BB962C8B-B14F-4D97-AF65-F5344CB8AC3E}">
        <p14:creationId xmlns:p14="http://schemas.microsoft.com/office/powerpoint/2010/main" val="201155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78C3A-C1C6-4C77-A6F8-0D0041E101A2}" type="datetimeFigureOut">
              <a:rPr lang="ru-RU" smtClean="0"/>
              <a:t>11.11.2023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974EC-074B-496B-BCA2-311EA1DE4E2E}" type="slidenum">
              <a:rPr lang="ru-RU" smtClean="0"/>
              <a:t>‹#›</a:t>
            </a:fld>
            <a:endParaRPr lang="ru-RU"/>
          </a:p>
        </p:txBody>
      </p:sp>
    </p:spTree>
    <p:extLst>
      <p:ext uri="{BB962C8B-B14F-4D97-AF65-F5344CB8AC3E}">
        <p14:creationId xmlns:p14="http://schemas.microsoft.com/office/powerpoint/2010/main" val="304217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www.grsu.by/component/k2/item/44248-kupalovtsy-stali-pobeditelyami-respublikanskogo-konkursa-sotsialnoj-reklamy-obuchajsyavbelarusi.html" TargetMode="External"/><Relationship Id="rId3" Type="http://schemas.openxmlformats.org/officeDocument/2006/relationships/image" Target="../media/image8.pn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8.pn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3999-v-grgu-imeni-yanki-kupaly-proshla-dialogovaya-ploshchadka-molodezh-golosuet-za-budushchee-po-obsuzhdeniyu-proekta-izmenenij-izbiratelnogo-kodeksa-rb-i-zakonoproekta-o-vsebelorusskom-narodnom-sobranii.htm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grsu.by/component/k2/item/40903-v-kupalovskom-universitete-zavershilis-dialogovye-ploshchadki-posvyashchennye-novomu-proektu-konstitutsii.html" TargetMode="External"/><Relationship Id="rId3" Type="http://schemas.openxmlformats.org/officeDocument/2006/relationships/image" Target="../media/image8.pn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40868-v-kupalovskom-universitete-prodolzhaetsya-seriya-dialogovykh-ploshchadok-posvyashchennykh-novomu-proektu-konstitutsii.html" TargetMode="External"/><Relationship Id="rId4" Type="http://schemas.openxmlformats.org/officeDocument/2006/relationships/image" Target="../media/image9.png"/><Relationship Id="rId9" Type="http://schemas.openxmlformats.org/officeDocument/2006/relationships/hyperlink" Target="https://www.grsu.by/component/k2/item/43973-v-grgu-imeni-yanki-kupaly-sostoyalas-dialogovaya-ploshchadka-po-obsuzhdeniyu-zakonoproekta-o-vsebelorusskom-narodnom-sobranii-s-uchastiem-predsedatelya-roo-belaya-rus-olegom-romanovym.htm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grsu.by/component/k2/item/40702-rektor-grgu-imeni-yanki-kupaly-prinimaet-uchastie-v-poslanii-k-belorusskomu-narodu-i-natsionalnomu-sobraniyu.html" TargetMode="External"/><Relationship Id="rId3" Type="http://schemas.openxmlformats.org/officeDocument/2006/relationships/image" Target="../media/image8.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hyperlink" Target="https://www.grsu.by/component/k2/item/40648-rektor-grgu-imeni-yanki-kupaly-prinyala-uchastie-v-sovmestnom-zasedanii-prezidiuma-grodnenskogo-oblastnogo-soveta-deputatov-i-grodnenskogo-oblispolkoma.html" TargetMode="External"/><Relationship Id="rId3" Type="http://schemas.openxmlformats.org/officeDocument/2006/relationships/image" Target="../media/image8.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hyperlink" Target="https://www.grsu.by/component/k2/item/42537-v-kupalovskom-universitete-projdet-nedelya-molodezhi-i-studenchestva.html" TargetMode="External"/><Relationship Id="rId3" Type="http://schemas.openxmlformats.org/officeDocument/2006/relationships/image" Target="../media/image8.pn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8.pn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8.jpeg"/><Relationship Id="rId5" Type="http://schemas.microsoft.com/office/2007/relationships/hdphoto" Target="../media/hdphoto4.wdp"/><Relationship Id="rId10" Type="http://schemas.openxmlformats.org/officeDocument/2006/relationships/image" Target="../media/image37.jpeg"/><Relationship Id="rId4" Type="http://schemas.openxmlformats.org/officeDocument/2006/relationships/image" Target="../media/image9.png"/><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8.png"/><Relationship Id="rId7"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4135-v-kupalovskom-universitete-proshla-vstrecha-rektora-so-studencheskim-aktivom.htm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8.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hyperlink" Target="https://www.grsu.by/component/k2/item/41825-v-grgu-imeni-yanki-kupaly-nachalsya-iv-respublikanskij-molodezhnyj-festival-konkurs-mediasfera-2022.html" TargetMode="External"/><Relationship Id="rId3" Type="http://schemas.openxmlformats.org/officeDocument/2006/relationships/image" Target="../media/image8.png"/><Relationship Id="rId7"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3774-v-grgu-imeni-yanki-kupaly-torzhestvenno-otkryli-grazhdansko-patrioticheskij-marafon-vmeste-za-silnuyu-i-protsvetayushchuyu-belarus.htm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microsoft.com/office/2007/relationships/hdphoto" Target="../media/hdphoto5.wdp"/><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5.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43374-v-grgu-imeni-yanki-kupaly-zavershilsya-intellektualno-sportivnyj-turnir-belarus-edinstvo-nezavisimost-budushchee.html" TargetMode="External"/><Relationship Id="rId4" Type="http://schemas.openxmlformats.org/officeDocument/2006/relationships/image" Target="../media/image9.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hyperlink" Target="https://www.grsu.by/component/k2/item/40631-student-grgu-imeni-yanki-kupaly-stal-predsedatelem-oblastnogo-molodezhnogo-parlamenta.html" TargetMode="External"/><Relationship Id="rId3" Type="http://schemas.openxmlformats.org/officeDocument/2006/relationships/image" Target="../media/image8.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hyperlink" Target="https://www.grsu.by/component/k2/item/41569-kupalovtsy-prinyali-uchastie-v-ekspertno-medijnom-forume-soyuznoe-gosudarstvo-ekonomicheskaya-integratsiya-zadachi-razvitiya.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grsu.by/component/k2/item/42341-kupalovtsy-prinimayut-uchastie-v-respublikanskom-kruglom-stole-na-polzu-lyudyam-na-blago-otechestva-studencheskie-initsiativy-proekty-resursy.html" TargetMode="External"/><Relationship Id="rId3" Type="http://schemas.openxmlformats.org/officeDocument/2006/relationships/image" Target="../media/image8.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43900-v-grgu-imeni-yanki-kupaly-prokhodit-konferentsiya-posvyashchennaya-1030-letiyu-pravoslavnoj-tserkvi-v-belarusi-i-30-letiyu-vozrozhdeniya-grodnenskoj-eparkhii.html" TargetMode="External"/><Relationship Id="rId4" Type="http://schemas.openxmlformats.org/officeDocument/2006/relationships/image" Target="../media/image9.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8.pn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10" Type="http://schemas.openxmlformats.org/officeDocument/2006/relationships/hyperlink" Target="https://www.grsu.by/component/k2/item/44360-v-kupalovskom-universitete-nedelya-pravovykh-znanij-zavershilas-obshcheuniversitetskoj-intellektualnoj-igroj-ya-znayu-priurochennoj-ko-dnyu-prav-cheloveka.html" TargetMode="External"/><Relationship Id="rId4" Type="http://schemas.openxmlformats.org/officeDocument/2006/relationships/image" Target="../media/image9.pn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hyperlink" Target="https://www.grsu.by/component/k2/item/42547-prepodavatel-grgu-imeni-yanki-kupaly-provel-zanyatie-dlya-predstavitelej-uchrezhdenij-zdravookhraneniya-po-pravovym-voprosam.html" TargetMode="External"/><Relationship Id="rId3" Type="http://schemas.openxmlformats.org/officeDocument/2006/relationships/image" Target="../media/image8.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3726" y="-1"/>
            <a:ext cx="9217727" cy="6858001"/>
            <a:chOff x="-73726" y="-1"/>
            <a:chExt cx="9217727" cy="6858001"/>
          </a:xfrm>
        </p:grpSpPr>
        <p:sp>
          <p:nvSpPr>
            <p:cNvPr id="5" name="Прямоугольник 4"/>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6" name="Picture 18" descr="https://i.ya-webdesign.com/images/light-burst-png-2.pn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8346395">
              <a:off x="6047700" y="5661067"/>
              <a:ext cx="2360899" cy="842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101615" y="-1"/>
              <a:ext cx="8042385" cy="3027857"/>
            </a:xfrm>
            <a:custGeom>
              <a:avLst/>
              <a:gdLst>
                <a:gd name="connsiteX0" fmla="*/ 0 w 10566400"/>
                <a:gd name="connsiteY0" fmla="*/ 0 h 3979152"/>
                <a:gd name="connsiteX1" fmla="*/ 10566400 w 10566400"/>
                <a:gd name="connsiteY1" fmla="*/ 0 h 3979152"/>
                <a:gd name="connsiteX2" fmla="*/ 10566400 w 10566400"/>
                <a:gd name="connsiteY2" fmla="*/ 2957997 h 3979152"/>
                <a:gd name="connsiteX3" fmla="*/ 10517638 w 10566400"/>
                <a:gd name="connsiteY3" fmla="*/ 3003043 h 3979152"/>
                <a:gd name="connsiteX4" fmla="*/ 6185301 w 10566400"/>
                <a:gd name="connsiteY4" fmla="*/ 3626174 h 3979152"/>
                <a:gd name="connsiteX5" fmla="*/ 0 w 10566400"/>
                <a:gd name="connsiteY5" fmla="*/ 0 h 397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6400" h="3979152">
                  <a:moveTo>
                    <a:pt x="0" y="0"/>
                  </a:moveTo>
                  <a:lnTo>
                    <a:pt x="10566400" y="0"/>
                  </a:lnTo>
                  <a:cubicBezTo>
                    <a:pt x="10566400" y="0"/>
                    <a:pt x="10566400" y="0"/>
                    <a:pt x="10566400" y="2957997"/>
                  </a:cubicBezTo>
                  <a:cubicBezTo>
                    <a:pt x="10551396" y="2973012"/>
                    <a:pt x="10536392" y="2988028"/>
                    <a:pt x="10517638" y="3003043"/>
                  </a:cubicBezTo>
                  <a:cubicBezTo>
                    <a:pt x="10232566" y="3273317"/>
                    <a:pt x="8649669" y="4602163"/>
                    <a:pt x="6185301" y="3626174"/>
                  </a:cubicBezTo>
                  <a:cubicBezTo>
                    <a:pt x="4051016" y="2781568"/>
                    <a:pt x="2093025" y="792053"/>
                    <a:pt x="0" y="0"/>
                  </a:cubicBezTo>
                  <a:close/>
                </a:path>
              </a:pathLst>
            </a:custGeom>
          </p:spPr>
        </p:pic>
        <p:sp>
          <p:nvSpPr>
            <p:cNvPr id="8" name="Freeform 7">
              <a:extLst>
                <a:ext uri="{FF2B5EF4-FFF2-40B4-BE49-F238E27FC236}">
                  <a16:creationId xmlns:a16="http://schemas.microsoft.com/office/drawing/2014/main" xmlns="" id="{7B6D73C7-1FE5-4E73-9D4F-C59DB1A1DC90}"/>
                </a:ext>
              </a:extLst>
            </p:cNvPr>
            <p:cNvSpPr>
              <a:spLocks/>
            </p:cNvSpPr>
            <p:nvPr/>
          </p:nvSpPr>
          <p:spPr bwMode="auto">
            <a:xfrm>
              <a:off x="-73726" y="1"/>
              <a:ext cx="9217726" cy="3451622"/>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gradFill flip="none" rotWithShape="1">
                <a:gsLst>
                  <a:gs pos="0">
                    <a:schemeClr val="accent1">
                      <a:tint val="66000"/>
                      <a:satMod val="160000"/>
                    </a:schemeClr>
                  </a:gs>
                  <a:gs pos="81000">
                    <a:schemeClr val="accent1">
                      <a:tint val="44500"/>
                      <a:satMod val="160000"/>
                    </a:schemeClr>
                  </a:gs>
                  <a:gs pos="100000">
                    <a:schemeClr val="bg1"/>
                  </a:gs>
                </a:gsLst>
                <a:lin ang="5400000" scaled="1"/>
                <a:tileRect/>
              </a:grad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9" name="Picture 3"/>
            <p:cNvPicPr>
              <a:picLocks noChangeArrowheads="1"/>
            </p:cNvPicPr>
            <p:nvPr/>
          </p:nvPicPr>
          <p:blipFill rotWithShape="1">
            <a:blip r:embed="rId6" cstate="print">
              <a:extLst>
                <a:ext uri="{BEBA8EAE-BF5A-486C-A8C5-ECC9F3942E4B}">
                  <a14:imgProps xmlns:a14="http://schemas.microsoft.com/office/drawing/2010/main">
                    <a14:imgLayer r:embed="rId7">
                      <a14:imgEffect>
                        <a14:backgroundRemoval t="855" b="99145" l="0" r="94737"/>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04"/>
            <a:stretch/>
          </p:blipFill>
          <p:spPr bwMode="auto">
            <a:xfrm>
              <a:off x="8002184" y="1239300"/>
              <a:ext cx="243063" cy="48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s://i.ya-webdesign.com/images/light-burst-png-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327023" y="1483370"/>
              <a:ext cx="1816978" cy="18117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7">
              <a:extLst>
                <a:ext uri="{FF2B5EF4-FFF2-40B4-BE49-F238E27FC236}">
                  <a16:creationId xmlns:a16="http://schemas.microsoft.com/office/drawing/2014/main" xmlns="" id="{7B6D73C7-1FE5-4E73-9D4F-C59DB1A1DC90}"/>
                </a:ext>
              </a:extLst>
            </p:cNvPr>
            <p:cNvSpPr>
              <a:spLocks/>
            </p:cNvSpPr>
            <p:nvPr/>
          </p:nvSpPr>
          <p:spPr bwMode="auto">
            <a:xfrm>
              <a:off x="-73725" y="1"/>
              <a:ext cx="9129391" cy="3377078"/>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no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25" y="-1"/>
              <a:ext cx="2081366" cy="16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297909" y="5661248"/>
              <a:ext cx="2846091"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Subtitle 31">
            <a:extLst>
              <a:ext uri="{FF2B5EF4-FFF2-40B4-BE49-F238E27FC236}">
                <a16:creationId xmlns:a16="http://schemas.microsoft.com/office/drawing/2014/main" xmlns="" id="{AF782006-E618-4A9E-ACF4-6A6CC766E189}"/>
              </a:ext>
            </a:extLst>
          </p:cNvPr>
          <p:cNvSpPr>
            <a:spLocks noGrp="1"/>
          </p:cNvSpPr>
          <p:nvPr>
            <p:ph type="subTitle" idx="1"/>
          </p:nvPr>
        </p:nvSpPr>
        <p:spPr>
          <a:xfrm>
            <a:off x="114456" y="5371966"/>
            <a:ext cx="6596519" cy="923330"/>
          </a:xfrm>
        </p:spPr>
        <p:txBody>
          <a:bodyPr anchor="t">
            <a:noAutofit/>
          </a:bodyPr>
          <a:lstStyle/>
          <a:p>
            <a:pPr algn="l">
              <a:spcBef>
                <a:spcPts val="0"/>
              </a:spcBef>
            </a:pPr>
            <a:r>
              <a:rPr lang="ru-RU" sz="1600" dirty="0">
                <a:solidFill>
                  <a:schemeClr val="bg1"/>
                </a:solidFill>
                <a:latin typeface="Impact" pitchFamily="34" charset="0"/>
              </a:rPr>
              <a:t>Цель 16: Содействие построению миролюбивого и открытого общества в интересах устойчивого развития, обеспечение доступа к правосудию для всех и создание эффективных, подотчётных и основанных на широком участии учреждений на всех уровнях</a:t>
            </a:r>
            <a:endParaRPr lang="en-US" sz="1400" dirty="0">
              <a:solidFill>
                <a:schemeClr val="bg1"/>
              </a:solidFill>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xmlns="" id="{C938F1D3-AE06-426F-A875-9F931DCBCFF6}"/>
              </a:ext>
            </a:extLst>
          </p:cNvPr>
          <p:cNvSpPr txBox="1"/>
          <p:nvPr/>
        </p:nvSpPr>
        <p:spPr>
          <a:xfrm>
            <a:off x="-396552" y="3103800"/>
            <a:ext cx="7128792" cy="1477328"/>
          </a:xfrm>
          <a:prstGeom prst="rect">
            <a:avLst/>
          </a:prstGeom>
          <a:noFill/>
        </p:spPr>
        <p:txBody>
          <a:bodyPr wrap="square" lIns="0" tIns="0" rIns="0" bIns="0" rtlCol="0" anchor="ctr">
            <a:spAutoFit/>
          </a:bodyPr>
          <a:lstStyle/>
          <a:p>
            <a:pPr algn="ctr"/>
            <a:r>
              <a:rPr lang="ru-RU" sz="4800" dirty="0">
                <a:solidFill>
                  <a:schemeClr val="bg1"/>
                </a:solidFill>
                <a:effectLst>
                  <a:outerShdw blurRad="38100" dist="38100" dir="2700000" algn="tl">
                    <a:srgbClr val="000000">
                      <a:alpha val="43137"/>
                    </a:srgbClr>
                  </a:outerShdw>
                </a:effectLst>
                <a:latin typeface="Impact" panose="020B0806030902050204" pitchFamily="34" charset="0"/>
              </a:rPr>
              <a:t>Цели ООН в области устойчивого развития</a:t>
            </a:r>
            <a:endParaRPr lang="ru-RU" sz="4800" dirty="0">
              <a:solidFill>
                <a:schemeClr val="bg1"/>
              </a:solidFill>
              <a:effectLst>
                <a:outerShdw blurRad="50800" dist="25400" dir="2700000" algn="tl" rotWithShape="0">
                  <a:prstClr val="black">
                    <a:alpha val="72000"/>
                  </a:prstClr>
                </a:outerShdw>
              </a:effectLst>
              <a:latin typeface="Impact" pitchFamily="34" charset="0"/>
              <a:ea typeface="Calibri" panose="020F0502020204030204" pitchFamily="34" charset="0"/>
              <a:cs typeface="Times New Roman" panose="02020603050405020304" pitchFamily="18" charset="0"/>
            </a:endParaRPr>
          </a:p>
        </p:txBody>
      </p:sp>
      <p:pic>
        <p:nvPicPr>
          <p:cNvPr id="15" name="Рисунок 14"/>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429" l="0" r="100000">
                        <a14:foregroundMark x1="93574" y1="2429" x2="93708" y2="4000"/>
                        <a14:foregroundMark x1="72557" y1="13000" x2="72557" y2="13000"/>
                        <a14:foregroundMark x1="76841" y1="16286" x2="76841" y2="16286"/>
                        <a14:foregroundMark x1="76037" y1="14714" x2="76037" y2="14714"/>
                        <a14:foregroundMark x1="76037" y1="14714" x2="76037" y2="14714"/>
                        <a14:foregroundMark x1="73360" y1="14286" x2="79384" y2="11000"/>
                        <a14:foregroundMark x1="74565" y1="9000" x2="59438" y2="27714"/>
                        <a14:foregroundMark x1="70013" y1="18143" x2="72691" y2="18429"/>
                        <a14:foregroundMark x1="69612" y1="31286" x2="90763" y2="26286"/>
                        <a14:foregroundMark x1="74565" y1="39714" x2="96252" y2="43571"/>
                        <a14:foregroundMark x1="76171" y1="49429" x2="96921" y2="58714"/>
                        <a14:foregroundMark x1="75636" y1="60143" x2="91834" y2="69429"/>
                        <a14:foregroundMark x1="71218" y1="70286" x2="76037" y2="91714"/>
                        <a14:foregroundMark x1="63052" y1="75857" x2="61580" y2="98857"/>
                        <a14:foregroundMark x1="53012" y1="79143" x2="45382" y2="99429"/>
                        <a14:foregroundMark x1="44712" y1="77857" x2="28246" y2="93714"/>
                        <a14:foregroundMark x1="35341" y1="73429" x2="14859" y2="80857"/>
                        <a14:foregroundMark x1="28514" y1="65857" x2="7631" y2="64857"/>
                        <a14:foregroundMark x1="24364" y1="55429" x2="4819" y2="47714"/>
                        <a14:foregroundMark x1="24498" y1="45857" x2="10040" y2="29286"/>
                        <a14:foregroundMark x1="27443" y1="36286" x2="19277" y2="14571"/>
                        <a14:foregroundMark x1="34672" y1="28571" x2="32129" y2="4143"/>
                        <a14:foregroundMark x1="42303" y1="23571" x2="49398" y2="714"/>
                        <a14:foregroundMark x1="16198" y1="26143" x2="16198" y2="26143"/>
                        <a14:foregroundMark x1="11379" y1="55714" x2="11379" y2="55714"/>
                        <a14:foregroundMark x1="52878" y1="1857" x2="57697" y2="24286"/>
                        <a14:foregroundMark x1="83400" y1="68286" x2="83400" y2="68286"/>
                        <a14:backgroundMark x1="32798" y1="43143" x2="32798" y2="43143"/>
                        <a14:backgroundMark x1="48862" y1="34857" x2="48862" y2="34857"/>
                        <a14:backgroundMark x1="48059" y1="32571" x2="36814" y2="46143"/>
                        <a14:backgroundMark x1="51272" y1="34714" x2="51004" y2="51571"/>
                        <a14:backgroundMark x1="55288" y1="39429" x2="55556" y2="45000"/>
                        <a14:backgroundMark x1="58233" y1="40714" x2="60910" y2="47429"/>
                        <a14:backgroundMark x1="57965" y1="41143" x2="59170" y2="33429"/>
                        <a14:backgroundMark x1="56359" y1="33143" x2="54618" y2="31143"/>
                        <a14:backgroundMark x1="44311" y1="39571" x2="45114" y2="44286"/>
                        <a14:backgroundMark x1="40964" y1="49286" x2="48728" y2="49143"/>
                        <a14:backgroundMark x1="45515" y1="41429" x2="42972" y2="44714"/>
                        <a14:backgroundMark x1="41098" y1="48857" x2="43775" y2="43143"/>
                        <a14:backgroundMark x1="41098" y1="45429" x2="43106" y2="44143"/>
                        <a14:backgroundMark x1="41098" y1="44286" x2="41633" y2="44143"/>
                        <a14:backgroundMark x1="50870" y1="46429" x2="53681" y2="48571"/>
                        <a14:backgroundMark x1="52477" y1="47857" x2="56225" y2="52571"/>
                        <a14:backgroundMark x1="58233" y1="48143" x2="58233" y2="52286"/>
                        <a14:backgroundMark x1="49799" y1="46857" x2="48996" y2="50429"/>
                        <a14:backgroundMark x1="51272" y1="50429" x2="51539" y2="53429"/>
                        <a14:backgroundMark x1="63855" y1="57571" x2="70549" y2="61857"/>
                        <a14:backgroundMark x1="66934" y1="61857" x2="66934" y2="61857"/>
                        <a14:backgroundMark x1="63454" y1="41000" x2="63454" y2="41000"/>
                        <a14:backgroundMark x1="62383" y1="36286" x2="62383" y2="36286"/>
                        <a14:backgroundMark x1="61580" y1="32429" x2="61580" y2="32429"/>
                        <a14:backgroundMark x1="60643" y1="30714" x2="60643" y2="30714"/>
                        <a14:backgroundMark x1="59973" y1="24714" x2="59973" y2="24714"/>
                        <a14:backgroundMark x1="60643" y1="21571" x2="60643" y2="21571"/>
                        <a14:backgroundMark x1="59036" y1="24143" x2="59036" y2="24143"/>
                        <a14:backgroundMark x1="45114" y1="47429" x2="45114" y2="47429"/>
                        <a14:backgroundMark x1="45248" y1="45286" x2="53414" y2="51714"/>
                        <a14:backgroundMark x1="53146" y1="53000" x2="48059" y2="47857"/>
                        <a14:backgroundMark x1="49398" y1="50429" x2="51539" y2="50429"/>
                        <a14:backgroundMark x1="53280" y1="52571" x2="51406" y2="50429"/>
                        <a14:backgroundMark x1="41232" y1="42857" x2="42704" y2="44143"/>
                        <a14:backgroundMark x1="44043" y1="45857" x2="43775" y2="44714"/>
                        <a14:backgroundMark x1="46319" y1="47000" x2="47791" y2="47000"/>
                      </a14:backgroundRemoval>
                    </a14:imgEffect>
                  </a14:imgLayer>
                </a14:imgProps>
              </a:ext>
              <a:ext uri="{28A0092B-C50C-407E-A947-70E740481C1C}">
                <a14:useLocalDpi xmlns:a14="http://schemas.microsoft.com/office/drawing/2010/main" val="0"/>
              </a:ext>
            </a:extLst>
          </a:blip>
          <a:stretch>
            <a:fillRect/>
          </a:stretch>
        </p:blipFill>
        <p:spPr>
          <a:xfrm>
            <a:off x="6141639" y="3187539"/>
            <a:ext cx="2974314" cy="2787175"/>
          </a:xfrm>
          <a:prstGeom prst="rect">
            <a:avLst/>
          </a:prstGeom>
        </p:spPr>
      </p:pic>
      <p:sp>
        <p:nvSpPr>
          <p:cNvPr id="18" name="Прямоугольник 17"/>
          <p:cNvSpPr/>
          <p:nvPr/>
        </p:nvSpPr>
        <p:spPr>
          <a:xfrm>
            <a:off x="7191673" y="4284385"/>
            <a:ext cx="1196751" cy="584775"/>
          </a:xfrm>
          <a:prstGeom prst="rect">
            <a:avLst/>
          </a:prstGeom>
        </p:spPr>
        <p:txBody>
          <a:bodyPr wrap="square">
            <a:spAutoFit/>
          </a:bodyPr>
          <a:lstStyle/>
          <a:p>
            <a:r>
              <a:rPr lang="ru-RU" sz="3200" b="1" dirty="0" smtClean="0">
                <a:solidFill>
                  <a:schemeClr val="bg1"/>
                </a:solidFill>
              </a:rPr>
              <a:t>2022</a:t>
            </a:r>
            <a:endParaRPr lang="ru-RU" sz="3200" b="1" dirty="0">
              <a:solidFill>
                <a:schemeClr val="bg1"/>
              </a:solidFill>
            </a:endParaRPr>
          </a:p>
        </p:txBody>
      </p:sp>
    </p:spTree>
    <p:extLst>
      <p:ext uri="{BB962C8B-B14F-4D97-AF65-F5344CB8AC3E}">
        <p14:creationId xmlns:p14="http://schemas.microsoft.com/office/powerpoint/2010/main" val="3234486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8"/>
          <p:cNvSpPr txBox="1"/>
          <p:nvPr/>
        </p:nvSpPr>
        <p:spPr>
          <a:xfrm>
            <a:off x="162311" y="-27384"/>
            <a:ext cx="8370129" cy="913062"/>
          </a:xfrm>
          <a:prstGeom prst="rect">
            <a:avLst/>
          </a:prstGeom>
          <a:noFill/>
        </p:spPr>
        <p:txBody>
          <a:bodyPr wrap="square" lIns="81272" tIns="40636" rIns="81272" bIns="40636"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b="1" dirty="0" err="1" smtClean="0">
                <a:solidFill>
                  <a:schemeClr val="bg1"/>
                </a:solidFill>
              </a:rPr>
              <a:t>Купаловцы</a:t>
            </a:r>
            <a:r>
              <a:rPr lang="ru-RU" b="1" dirty="0" smtClean="0">
                <a:solidFill>
                  <a:schemeClr val="bg1"/>
                </a:solidFill>
              </a:rPr>
              <a:t> </a:t>
            </a:r>
            <a:r>
              <a:rPr lang="ru-RU" b="1" dirty="0">
                <a:solidFill>
                  <a:schemeClr val="bg1"/>
                </a:solidFill>
              </a:rPr>
              <a:t>стали победителями Республиканского конкурса социальной рекламы #</a:t>
            </a:r>
            <a:r>
              <a:rPr lang="ru-RU" b="1" dirty="0" err="1">
                <a:solidFill>
                  <a:schemeClr val="bg1"/>
                </a:solidFill>
              </a:rPr>
              <a:t>ОбучайсявБеларуси</a:t>
            </a:r>
            <a:endParaRPr lang="ru-RU" b="1" dirty="0">
              <a:solidFill>
                <a:schemeClr val="bg1"/>
              </a:solidFill>
            </a:endParaRPr>
          </a:p>
          <a:p>
            <a:pPr algn="ctr"/>
            <a:endParaRPr lang="ru-RU" b="1" dirty="0">
              <a:solidFill>
                <a:schemeClr val="bg1"/>
              </a:solidFill>
            </a:endParaRPr>
          </a:p>
        </p:txBody>
      </p:sp>
      <p:pic>
        <p:nvPicPr>
          <p:cNvPr id="2052" name="Picture 4" descr="IMG_35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3631" y="1124744"/>
            <a:ext cx="2042592" cy="136172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4772" y="782116"/>
            <a:ext cx="6613228" cy="5078313"/>
          </a:xfrm>
          <a:prstGeom prst="rect">
            <a:avLst/>
          </a:prstGeom>
        </p:spPr>
        <p:txBody>
          <a:bodyPr wrap="square">
            <a:spAutoFit/>
          </a:bodyPr>
          <a:lstStyle/>
          <a:p>
            <a:pPr algn="just">
              <a:spcAft>
                <a:spcPts val="0"/>
              </a:spcAft>
            </a:pPr>
            <a:r>
              <a:rPr lang="ru-RU" b="1" dirty="0">
                <a:latin typeface="pt_sans_bold"/>
              </a:rPr>
              <a:t>Сотрудники УНПО «Студенческий </a:t>
            </a:r>
            <a:r>
              <a:rPr lang="ru-RU" b="1" dirty="0" err="1">
                <a:latin typeface="pt_sans_bold"/>
              </a:rPr>
              <a:t>медиацентр</a:t>
            </a:r>
            <a:r>
              <a:rPr lang="ru-RU" b="1" dirty="0">
                <a:latin typeface="pt_sans_bold"/>
              </a:rPr>
              <a:t>» и студенты факультета истории, коммуникации и туризма заняли призовые места в конкурсе #</a:t>
            </a:r>
            <a:r>
              <a:rPr lang="ru-RU" b="1" dirty="0" err="1">
                <a:latin typeface="pt_sans_bold"/>
              </a:rPr>
              <a:t>ОбучайсявБеларуси</a:t>
            </a:r>
            <a:endParaRPr lang="ru-RU" dirty="0">
              <a:latin typeface="Comic Sans MS"/>
            </a:endParaRPr>
          </a:p>
          <a:p>
            <a:pPr algn="just">
              <a:spcAft>
                <a:spcPts val="0"/>
              </a:spcAft>
            </a:pPr>
            <a:r>
              <a:rPr lang="ru-RU" dirty="0">
                <a:latin typeface="pt_sans_caption"/>
              </a:rPr>
              <a:t>Творческое соревнование проводилось с целью повышения привлекательности системы образования Республики Беларусь, популяризации возможностей белорусских учреждений образования на мировом рынке образовательных услуг, формирования позитивного общественного мнения об учреждениях образования страны.</a:t>
            </a:r>
          </a:p>
          <a:p>
            <a:pPr algn="just">
              <a:spcAft>
                <a:spcPts val="0"/>
              </a:spcAft>
            </a:pPr>
            <a:r>
              <a:rPr lang="ru-RU" dirty="0">
                <a:latin typeface="pt_sans_caption"/>
              </a:rPr>
              <a:t>1 место в номинации «</a:t>
            </a:r>
            <a:r>
              <a:rPr lang="ru-RU" dirty="0" err="1">
                <a:latin typeface="pt_sans_caption"/>
              </a:rPr>
              <a:t>Мотиватор</a:t>
            </a:r>
            <a:r>
              <a:rPr lang="ru-RU" dirty="0">
                <a:latin typeface="pt_sans_caption"/>
              </a:rPr>
              <a:t>» получил студенческий проект «Образование – твоя лестница к заветным мечтам</a:t>
            </a:r>
            <a:r>
              <a:rPr lang="ru-RU" dirty="0" smtClean="0">
                <a:latin typeface="pt_sans_caption"/>
              </a:rPr>
              <a:t>».</a:t>
            </a:r>
            <a:endParaRPr lang="ru-RU" dirty="0">
              <a:latin typeface="pt_sans_caption"/>
            </a:endParaRPr>
          </a:p>
          <a:p>
            <a:pPr algn="just">
              <a:spcAft>
                <a:spcPts val="0"/>
              </a:spcAft>
            </a:pPr>
            <a:r>
              <a:rPr lang="ru-RU" dirty="0">
                <a:latin typeface="pt_sans_caption"/>
              </a:rPr>
              <a:t>2 место в номинации «Видеоролик» </a:t>
            </a:r>
            <a:r>
              <a:rPr lang="ru-RU" dirty="0" smtClean="0">
                <a:latin typeface="pt_sans_caption"/>
              </a:rPr>
              <a:t>занял студенческий проект </a:t>
            </a:r>
            <a:r>
              <a:rPr lang="ru-RU" dirty="0">
                <a:latin typeface="pt_sans_caption"/>
              </a:rPr>
              <a:t>«Образование – твоя лестница к заветным мечтам».</a:t>
            </a:r>
          </a:p>
          <a:p>
            <a:pPr algn="just">
              <a:spcAft>
                <a:spcPts val="0"/>
              </a:spcAft>
            </a:pPr>
            <a:r>
              <a:rPr lang="ru-RU" dirty="0">
                <a:latin typeface="pt_sans_caption"/>
              </a:rPr>
              <a:t>2 место в номинации «</a:t>
            </a:r>
            <a:r>
              <a:rPr lang="ru-RU" dirty="0" err="1">
                <a:latin typeface="pt_sans_caption"/>
              </a:rPr>
              <a:t>Мотиватор</a:t>
            </a:r>
            <a:r>
              <a:rPr lang="ru-RU" dirty="0">
                <a:latin typeface="pt_sans_caption"/>
              </a:rPr>
              <a:t>» занял проект «Мы строим будущее сами», автором которого является сотрудник УНПО «Студенческий </a:t>
            </a:r>
            <a:r>
              <a:rPr lang="ru-RU" dirty="0" err="1">
                <a:latin typeface="pt_sans_caption"/>
              </a:rPr>
              <a:t>медиацентр</a:t>
            </a:r>
            <a:r>
              <a:rPr lang="ru-RU" dirty="0" smtClean="0">
                <a:latin typeface="pt_sans_caption"/>
              </a:rPr>
              <a:t>».</a:t>
            </a:r>
            <a:endParaRPr lang="ru-RU" b="0" i="0" dirty="0">
              <a:effectLst/>
              <a:latin typeface="pt_sans_caption"/>
            </a:endParaRPr>
          </a:p>
        </p:txBody>
      </p:sp>
      <p:sp>
        <p:nvSpPr>
          <p:cNvPr id="3" name="Прямоугольник 2"/>
          <p:cNvSpPr/>
          <p:nvPr/>
        </p:nvSpPr>
        <p:spPr>
          <a:xfrm>
            <a:off x="7003630" y="4029165"/>
            <a:ext cx="2140369" cy="1815882"/>
          </a:xfrm>
          <a:prstGeom prst="rect">
            <a:avLst/>
          </a:prstGeom>
        </p:spPr>
        <p:txBody>
          <a:bodyPr wrap="square">
            <a:spAutoFit/>
          </a:bodyPr>
          <a:lstStyle/>
          <a:p>
            <a:r>
              <a:rPr lang="en-US" sz="1400" dirty="0">
                <a:hlinkClick r:id="rId8"/>
              </a:rPr>
              <a:t>https://</a:t>
            </a:r>
            <a:r>
              <a:rPr lang="en-US" sz="1400" dirty="0" smtClean="0">
                <a:hlinkClick r:id="rId8"/>
              </a:rPr>
              <a:t>www.grsu.by/component/k2/item/44248-kupalovtsy-stali-pobeditelyami-respublikanskogo-konkursa-sotsialnoj-reklamy-obuchajsyavbelarusi.html</a:t>
            </a:r>
            <a:endParaRPr lang="ru-RU" sz="1400" dirty="0"/>
          </a:p>
        </p:txBody>
      </p:sp>
    </p:spTree>
    <p:extLst>
      <p:ext uri="{BB962C8B-B14F-4D97-AF65-F5344CB8AC3E}">
        <p14:creationId xmlns:p14="http://schemas.microsoft.com/office/powerpoint/2010/main" val="3170637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8"/>
          <p:cNvSpPr txBox="1"/>
          <p:nvPr/>
        </p:nvSpPr>
        <p:spPr>
          <a:xfrm>
            <a:off x="134907" y="-99392"/>
            <a:ext cx="8874185" cy="820729"/>
          </a:xfrm>
          <a:prstGeom prst="rect">
            <a:avLst/>
          </a:prstGeom>
          <a:noFill/>
        </p:spPr>
        <p:txBody>
          <a:bodyPr wrap="square" lIns="81272" tIns="40636" rIns="81272" bIns="40636"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600" b="1" dirty="0">
                <a:solidFill>
                  <a:schemeClr val="bg1"/>
                </a:solidFill>
              </a:rPr>
              <a:t>В ГрГУ имени Янки Купалы прошла диалоговая площадка «Молодежь голосует за будущее» по обсуждению проекта изменений Избирательного кодекса РБ и законопроекта о Всебелорусском народном собрании</a:t>
            </a:r>
            <a:endParaRPr lang="ru-RU" sz="1600" b="1" dirty="0">
              <a:solidFill>
                <a:schemeClr val="bg1"/>
              </a:solidFill>
            </a:endParaRPr>
          </a:p>
        </p:txBody>
      </p:sp>
      <p:pic>
        <p:nvPicPr>
          <p:cNvPr id="5122" name="Picture 2" descr="photo_2022-10-31_19-53-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7" y="3052330"/>
            <a:ext cx="2293197" cy="15287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oto_2022-10-31_19-53-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7" y="980728"/>
            <a:ext cx="2293197" cy="152879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4772" y="810111"/>
            <a:ext cx="5983412" cy="2031325"/>
          </a:xfrm>
          <a:prstGeom prst="rect">
            <a:avLst/>
          </a:prstGeom>
        </p:spPr>
        <p:txBody>
          <a:bodyPr wrap="square">
            <a:spAutoFit/>
          </a:bodyPr>
          <a:lstStyle/>
          <a:p>
            <a:pPr algn="just"/>
            <a:r>
              <a:rPr lang="ru-RU" b="1" dirty="0">
                <a:latin typeface="pt_sans_bold"/>
              </a:rPr>
              <a:t>Встреча с участием председателя Гродненского областного исполнительного комитета Владимира </a:t>
            </a:r>
            <a:r>
              <a:rPr lang="ru-RU" b="1" dirty="0" err="1">
                <a:latin typeface="pt_sans_bold"/>
              </a:rPr>
              <a:t>Караника</a:t>
            </a:r>
            <a:r>
              <a:rPr lang="ru-RU" b="1" dirty="0">
                <a:latin typeface="pt_sans_bold"/>
              </a:rPr>
              <a:t> и помощника Президента Республики Беларусь – инспектора по Гродненской области Юрия </a:t>
            </a:r>
            <a:r>
              <a:rPr lang="ru-RU" b="1" dirty="0" err="1">
                <a:latin typeface="pt_sans_bold"/>
              </a:rPr>
              <a:t>Караева</a:t>
            </a:r>
            <a:r>
              <a:rPr lang="ru-RU" b="1" dirty="0">
                <a:latin typeface="pt_sans_bold"/>
              </a:rPr>
              <a:t> объединила студентов трех учреждений высшего образования г. Гродно и состоялась 31 октября.</a:t>
            </a:r>
            <a:endParaRPr lang="ru-RU" dirty="0"/>
          </a:p>
        </p:txBody>
      </p:sp>
      <p:sp>
        <p:nvSpPr>
          <p:cNvPr id="3" name="Прямоугольник 2"/>
          <p:cNvSpPr/>
          <p:nvPr/>
        </p:nvSpPr>
        <p:spPr>
          <a:xfrm>
            <a:off x="384668" y="2820992"/>
            <a:ext cx="5843516" cy="2308324"/>
          </a:xfrm>
          <a:prstGeom prst="rect">
            <a:avLst/>
          </a:prstGeom>
        </p:spPr>
        <p:txBody>
          <a:bodyPr wrap="square">
            <a:spAutoFit/>
          </a:bodyPr>
          <a:lstStyle/>
          <a:p>
            <a:pPr algn="just"/>
            <a:r>
              <a:rPr lang="ru-RU" dirty="0"/>
              <a:t>В работе диалоговой площадки </a:t>
            </a:r>
            <a:r>
              <a:rPr lang="ru-RU" dirty="0" smtClean="0"/>
              <a:t>также приняли </a:t>
            </a:r>
            <a:r>
              <a:rPr lang="ru-RU" dirty="0"/>
              <a:t>участие </a:t>
            </a:r>
            <a:r>
              <a:rPr lang="ru-RU" dirty="0" smtClean="0"/>
              <a:t>ректор </a:t>
            </a:r>
            <a:r>
              <a:rPr lang="ru-RU" dirty="0"/>
              <a:t>Гродненского государственного медицинского университета Игорь Жук, ректор Гродненского государственного аграрного университета Витольд </a:t>
            </a:r>
            <a:r>
              <a:rPr lang="ru-RU" dirty="0" err="1"/>
              <a:t>Пестис</a:t>
            </a:r>
            <a:r>
              <a:rPr lang="ru-RU" dirty="0"/>
              <a:t>, первый проректор Гродненского государственного университета имени Янки Купалы Александр </a:t>
            </a:r>
            <a:r>
              <a:rPr lang="ru-RU" dirty="0" err="1"/>
              <a:t>Каревский</a:t>
            </a:r>
            <a:r>
              <a:rPr lang="ru-RU" dirty="0"/>
              <a:t>, а также студенты трех гродненских университетов.</a:t>
            </a:r>
          </a:p>
        </p:txBody>
      </p:sp>
      <p:sp>
        <p:nvSpPr>
          <p:cNvPr id="7" name="Прямоугольник 6"/>
          <p:cNvSpPr/>
          <p:nvPr/>
        </p:nvSpPr>
        <p:spPr>
          <a:xfrm>
            <a:off x="423361" y="5590981"/>
            <a:ext cx="8348256" cy="646331"/>
          </a:xfrm>
          <a:prstGeom prst="rect">
            <a:avLst/>
          </a:prstGeom>
        </p:spPr>
        <p:txBody>
          <a:bodyPr wrap="square">
            <a:spAutoFit/>
          </a:bodyPr>
          <a:lstStyle/>
          <a:p>
            <a:r>
              <a:rPr lang="en-US" sz="1200" dirty="0">
                <a:hlinkClick r:id="rId9"/>
              </a:rPr>
              <a:t>https://</a:t>
            </a:r>
            <a:r>
              <a:rPr lang="en-US" sz="1200" dirty="0" smtClean="0">
                <a:hlinkClick r:id="rId9"/>
              </a:rPr>
              <a:t>www.grsu.by/component/k2/item/43999-v-grgu-imeni-yanki-kupaly-proshla-dialogovaya-ploshchadka-molodezh-golosuet-za-budushchee-po-obsuzhdeniyu-proekta-izmenenij-izbiratelnogo-kodeksa-rb-i-zakonoproekta-o-vsebelorusskom-narodnom-sobranii.html</a:t>
            </a:r>
            <a:endParaRPr lang="ru-RU" sz="1200" dirty="0"/>
          </a:p>
        </p:txBody>
      </p:sp>
    </p:spTree>
    <p:extLst>
      <p:ext uri="{BB962C8B-B14F-4D97-AF65-F5344CB8AC3E}">
        <p14:creationId xmlns:p14="http://schemas.microsoft.com/office/powerpoint/2010/main" val="264405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57601" y="-92546"/>
            <a:ext cx="9259200" cy="6905922"/>
            <a:chOff x="-115200" y="-92546"/>
            <a:chExt cx="9259200" cy="6905922"/>
          </a:xfrm>
        </p:grpSpPr>
        <p:sp>
          <p:nvSpPr>
            <p:cNvPr id="15" name="Прямоугольник 14"/>
            <p:cNvSpPr/>
            <p:nvPr/>
          </p:nvSpPr>
          <p:spPr>
            <a:xfrm>
              <a:off x="0" y="-1"/>
              <a:ext cx="9144000" cy="8435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8"/>
          <p:cNvSpPr txBox="1"/>
          <p:nvPr/>
        </p:nvSpPr>
        <p:spPr>
          <a:xfrm>
            <a:off x="378428" y="117607"/>
            <a:ext cx="7937988" cy="636063"/>
          </a:xfrm>
          <a:prstGeom prst="rect">
            <a:avLst/>
          </a:prstGeom>
          <a:noFill/>
        </p:spPr>
        <p:txBody>
          <a:bodyPr wrap="square" lIns="81272" tIns="40636" rIns="81272" bIns="40636"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b="1" dirty="0">
                <a:solidFill>
                  <a:schemeClr val="bg1"/>
                </a:solidFill>
              </a:rPr>
              <a:t>В </a:t>
            </a:r>
            <a:r>
              <a:rPr lang="ru-RU" b="1" dirty="0" err="1">
                <a:solidFill>
                  <a:schemeClr val="bg1"/>
                </a:solidFill>
              </a:rPr>
              <a:t>Купаловском</a:t>
            </a:r>
            <a:r>
              <a:rPr lang="ru-RU" b="1" dirty="0">
                <a:solidFill>
                  <a:schemeClr val="bg1"/>
                </a:solidFill>
              </a:rPr>
              <a:t> университете </a:t>
            </a:r>
            <a:r>
              <a:rPr lang="ru-RU" b="1" dirty="0" smtClean="0">
                <a:solidFill>
                  <a:schemeClr val="bg1"/>
                </a:solidFill>
              </a:rPr>
              <a:t>прошли диалоговые </a:t>
            </a:r>
            <a:r>
              <a:rPr lang="ru-RU" b="1" dirty="0">
                <a:solidFill>
                  <a:schemeClr val="bg1"/>
                </a:solidFill>
              </a:rPr>
              <a:t>площадки, </a:t>
            </a:r>
            <a:r>
              <a:rPr lang="ru-RU" b="1" dirty="0" smtClean="0">
                <a:solidFill>
                  <a:schemeClr val="bg1"/>
                </a:solidFill>
              </a:rPr>
              <a:t>                   посвященные </a:t>
            </a:r>
            <a:r>
              <a:rPr lang="ru-RU" b="1" dirty="0">
                <a:solidFill>
                  <a:schemeClr val="bg1"/>
                </a:solidFill>
              </a:rPr>
              <a:t>новому проекту Конституции</a:t>
            </a:r>
            <a:endParaRPr lang="ru-RU" b="1" dirty="0">
              <a:solidFill>
                <a:schemeClr val="bg1"/>
              </a:solidFill>
            </a:endParaRPr>
          </a:p>
        </p:txBody>
      </p:sp>
      <p:pic>
        <p:nvPicPr>
          <p:cNvPr id="12290" name="Picture 2" descr="IMG 519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3220172"/>
            <a:ext cx="2365470" cy="157698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1678" y="908720"/>
            <a:ext cx="8670007" cy="2308324"/>
          </a:xfrm>
          <a:prstGeom prst="rect">
            <a:avLst/>
          </a:prstGeom>
        </p:spPr>
        <p:txBody>
          <a:bodyPr wrap="square">
            <a:spAutoFit/>
          </a:bodyPr>
          <a:lstStyle/>
          <a:p>
            <a:pPr algn="just"/>
            <a:r>
              <a:rPr lang="ru-RU" b="1" dirty="0">
                <a:latin typeface="pt_sans_bold"/>
              </a:rPr>
              <a:t>Обсуждения изменений в Основной Закон начались в Гродненском государственном университете имени Янки Купалы в январе. Вначале к дискуссии пригласили сотрудников, а затем студентов, которые на протяжении февраля общались с приглашенными спикерами. Завершающей стала диалоговая площадка с участием председателя Гродненского облисполкома Владимира </a:t>
            </a:r>
            <a:r>
              <a:rPr lang="ru-RU" b="1" dirty="0" err="1">
                <a:latin typeface="pt_sans_bold"/>
              </a:rPr>
              <a:t>Караника</a:t>
            </a:r>
            <a:r>
              <a:rPr lang="ru-RU" b="1" dirty="0">
                <a:latin typeface="pt_sans_bold"/>
              </a:rPr>
              <a:t>, директора Национальной школы красоты, члена Конституционной комиссии </a:t>
            </a:r>
            <a:r>
              <a:rPr lang="ru-RU" b="1" dirty="0" err="1">
                <a:latin typeface="pt_sans_bold"/>
              </a:rPr>
              <a:t>Божены</a:t>
            </a:r>
            <a:r>
              <a:rPr lang="ru-RU" b="1" dirty="0">
                <a:latin typeface="pt_sans_bold"/>
              </a:rPr>
              <a:t> </a:t>
            </a:r>
            <a:r>
              <a:rPr lang="ru-RU" b="1" dirty="0" err="1">
                <a:latin typeface="pt_sans_bold"/>
              </a:rPr>
              <a:t>Еремич</a:t>
            </a:r>
            <a:r>
              <a:rPr lang="ru-RU" b="1" dirty="0">
                <a:latin typeface="pt_sans_bold"/>
              </a:rPr>
              <a:t> и ректора </a:t>
            </a:r>
            <a:r>
              <a:rPr lang="ru-RU" b="1" dirty="0" err="1">
                <a:latin typeface="pt_sans_bold"/>
              </a:rPr>
              <a:t>Купаловского</a:t>
            </a:r>
            <a:r>
              <a:rPr lang="ru-RU" b="1" dirty="0">
                <a:latin typeface="pt_sans_bold"/>
              </a:rPr>
              <a:t> университета Ирины Китурко.</a:t>
            </a:r>
            <a:endParaRPr lang="ru-RU" dirty="0"/>
          </a:p>
        </p:txBody>
      </p:sp>
      <p:sp>
        <p:nvSpPr>
          <p:cNvPr id="3" name="Прямоугольник 2"/>
          <p:cNvSpPr/>
          <p:nvPr/>
        </p:nvSpPr>
        <p:spPr>
          <a:xfrm>
            <a:off x="302370" y="3212976"/>
            <a:ext cx="5565773" cy="1815882"/>
          </a:xfrm>
          <a:prstGeom prst="rect">
            <a:avLst/>
          </a:prstGeom>
        </p:spPr>
        <p:txBody>
          <a:bodyPr wrap="square">
            <a:spAutoFit/>
          </a:bodyPr>
          <a:lstStyle/>
          <a:p>
            <a:pPr algn="just"/>
            <a:r>
              <a:rPr lang="ru-RU" sz="1600" dirty="0" smtClean="0">
                <a:latin typeface="pt_sans_caption"/>
              </a:rPr>
              <a:t>Каждая </a:t>
            </a:r>
            <a:r>
              <a:rPr lang="ru-RU" sz="1600" dirty="0">
                <a:latin typeface="pt_sans_caption"/>
              </a:rPr>
              <a:t>диалоговая площадка была уникальной для </a:t>
            </a:r>
            <a:r>
              <a:rPr lang="ru-RU" sz="1600" dirty="0" err="1">
                <a:latin typeface="pt_sans_caption"/>
              </a:rPr>
              <a:t>купаловцев</a:t>
            </a:r>
            <a:r>
              <a:rPr lang="ru-RU" sz="1600" dirty="0">
                <a:latin typeface="pt_sans_caption"/>
              </a:rPr>
              <a:t>. В качестве спикеров с молодежью общались знаковые не только для области, но и страны люди, авторитетные личности, которые с высоты своего опыта могут доступно и понятно говорить о предстоящем Референдуме и изменениях в Конституцию.</a:t>
            </a:r>
            <a:endParaRPr lang="ru-RU" sz="1600" dirty="0"/>
          </a:p>
        </p:txBody>
      </p:sp>
      <p:sp>
        <p:nvSpPr>
          <p:cNvPr id="7" name="Прямоугольник 6"/>
          <p:cNvSpPr/>
          <p:nvPr/>
        </p:nvSpPr>
        <p:spPr>
          <a:xfrm>
            <a:off x="302372" y="4941168"/>
            <a:ext cx="8675870" cy="523220"/>
          </a:xfrm>
          <a:prstGeom prst="rect">
            <a:avLst/>
          </a:prstGeom>
        </p:spPr>
        <p:txBody>
          <a:bodyPr wrap="square">
            <a:spAutoFit/>
          </a:bodyPr>
          <a:lstStyle/>
          <a:p>
            <a:r>
              <a:rPr lang="en-US" sz="1400" dirty="0">
                <a:hlinkClick r:id="rId8"/>
              </a:rPr>
              <a:t>https://</a:t>
            </a:r>
            <a:r>
              <a:rPr lang="en-US" sz="1400" dirty="0" smtClean="0">
                <a:hlinkClick r:id="rId8"/>
              </a:rPr>
              <a:t>www.grsu.by/component/k2/item/40903-v-kupalovskom-universitete-zavershilis-dialogovye-ploshchadki-posvyashchennye-novomu-proektu-konstitutsii.html</a:t>
            </a:r>
            <a:endParaRPr lang="ru-RU" sz="1400" dirty="0"/>
          </a:p>
        </p:txBody>
      </p:sp>
      <p:sp>
        <p:nvSpPr>
          <p:cNvPr id="8" name="Прямоугольник 7"/>
          <p:cNvSpPr/>
          <p:nvPr/>
        </p:nvSpPr>
        <p:spPr>
          <a:xfrm>
            <a:off x="302370" y="5373216"/>
            <a:ext cx="8435300" cy="738664"/>
          </a:xfrm>
          <a:prstGeom prst="rect">
            <a:avLst/>
          </a:prstGeom>
        </p:spPr>
        <p:txBody>
          <a:bodyPr wrap="square">
            <a:spAutoFit/>
          </a:bodyPr>
          <a:lstStyle/>
          <a:p>
            <a:r>
              <a:rPr lang="en-US" sz="1400" dirty="0">
                <a:hlinkClick r:id="rId9"/>
              </a:rPr>
              <a:t>https://</a:t>
            </a:r>
            <a:r>
              <a:rPr lang="en-US" sz="1400" dirty="0" smtClean="0">
                <a:hlinkClick r:id="rId9"/>
              </a:rPr>
              <a:t>www.grsu.by/component/k2/item/43973-v-grgu-imeni-yanki-kupaly-sostoyalas-dialogovaya-ploshchadka-po-obsuzhdeniyu-zakonoproekta-o-vsebelorusskom-narodnom-sobranii-s-uchastiem-predsedatelya-roo-belaya-rus-olegom-romanovym.html</a:t>
            </a:r>
            <a:endParaRPr lang="ru-RU" sz="1400" dirty="0"/>
          </a:p>
        </p:txBody>
      </p:sp>
      <p:sp>
        <p:nvSpPr>
          <p:cNvPr id="9" name="Прямоугольник 8"/>
          <p:cNvSpPr/>
          <p:nvPr/>
        </p:nvSpPr>
        <p:spPr>
          <a:xfrm>
            <a:off x="302371" y="6074712"/>
            <a:ext cx="8579313" cy="523220"/>
          </a:xfrm>
          <a:prstGeom prst="rect">
            <a:avLst/>
          </a:prstGeom>
        </p:spPr>
        <p:txBody>
          <a:bodyPr wrap="square">
            <a:spAutoFit/>
          </a:bodyPr>
          <a:lstStyle/>
          <a:p>
            <a:r>
              <a:rPr lang="en-US" sz="1400" dirty="0">
                <a:hlinkClick r:id="rId10"/>
              </a:rPr>
              <a:t>https://</a:t>
            </a:r>
            <a:r>
              <a:rPr lang="en-US" sz="1400" dirty="0" smtClean="0">
                <a:hlinkClick r:id="rId10"/>
              </a:rPr>
              <a:t>www.grsu.by/component/k2/item/40868-v-kupalovskom-universitete-prodolzhaetsya-seriya-dialogovykh-ploshchadok-posvyashchennykh-novomu-proektu-konstitutsii.html</a:t>
            </a:r>
            <a:endParaRPr lang="ru-RU" sz="1400" dirty="0"/>
          </a:p>
        </p:txBody>
      </p:sp>
    </p:spTree>
    <p:extLst>
      <p:ext uri="{BB962C8B-B14F-4D97-AF65-F5344CB8AC3E}">
        <p14:creationId xmlns:p14="http://schemas.microsoft.com/office/powerpoint/2010/main" val="204155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57601" y="-92546"/>
            <a:ext cx="9259200" cy="6905922"/>
            <a:chOff x="-115200" y="-92546"/>
            <a:chExt cx="9259200" cy="6905922"/>
          </a:xfrm>
        </p:grpSpPr>
        <p:sp>
          <p:nvSpPr>
            <p:cNvPr id="15" name="Прямоугольник 14"/>
            <p:cNvSpPr/>
            <p:nvPr/>
          </p:nvSpPr>
          <p:spPr>
            <a:xfrm>
              <a:off x="0" y="-1"/>
              <a:ext cx="9144000" cy="8435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8"/>
          <p:cNvSpPr txBox="1"/>
          <p:nvPr/>
        </p:nvSpPr>
        <p:spPr>
          <a:xfrm>
            <a:off x="378428" y="117607"/>
            <a:ext cx="7937988" cy="636063"/>
          </a:xfrm>
          <a:prstGeom prst="rect">
            <a:avLst/>
          </a:prstGeom>
          <a:noFill/>
        </p:spPr>
        <p:txBody>
          <a:bodyPr wrap="square" lIns="81272" tIns="40636" rIns="81272" bIns="40636"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b="1" dirty="0">
                <a:solidFill>
                  <a:schemeClr val="bg1"/>
                </a:solidFill>
              </a:rPr>
              <a:t>Ректор ГрГУ имени Янки Купалы принимает участие в Послании Президента Республики Беларусь к белорусскому народу и Национальному собранию</a:t>
            </a:r>
            <a:endParaRPr lang="ru-RU" b="1" dirty="0">
              <a:solidFill>
                <a:schemeClr val="bg1"/>
              </a:solidFill>
            </a:endParaRPr>
          </a:p>
        </p:txBody>
      </p:sp>
      <p:pic>
        <p:nvPicPr>
          <p:cNvPr id="13314" name="Picture 2" descr="photo 2022 01 28 16 02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3645024"/>
            <a:ext cx="3754011" cy="250267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2372" y="980728"/>
            <a:ext cx="8534432" cy="2554545"/>
          </a:xfrm>
          <a:prstGeom prst="rect">
            <a:avLst/>
          </a:prstGeom>
        </p:spPr>
        <p:txBody>
          <a:bodyPr wrap="square">
            <a:spAutoFit/>
          </a:bodyPr>
          <a:lstStyle/>
          <a:p>
            <a:pPr algn="just">
              <a:spcAft>
                <a:spcPts val="0"/>
              </a:spcAft>
            </a:pPr>
            <a:r>
              <a:rPr lang="ru-RU" sz="1600" b="1" dirty="0">
                <a:latin typeface="pt_sans_bold"/>
              </a:rPr>
              <a:t>Президент Беларуси Александр Лукашенко </a:t>
            </a:r>
            <a:r>
              <a:rPr lang="ru-RU" sz="1600" b="1" dirty="0" smtClean="0">
                <a:latin typeface="pt_sans_bold"/>
              </a:rPr>
              <a:t>28 января </a:t>
            </a:r>
            <a:r>
              <a:rPr lang="ru-RU" sz="1600" b="1" dirty="0">
                <a:latin typeface="pt_sans_bold"/>
              </a:rPr>
              <a:t>во Дворце Республики обращается с ежегодным Посланием к белорусскому народу и Национальному </a:t>
            </a:r>
            <a:r>
              <a:rPr lang="ru-RU" sz="1600" b="1" dirty="0" smtClean="0">
                <a:latin typeface="pt_sans_bold"/>
              </a:rPr>
              <a:t>собранию.</a:t>
            </a:r>
          </a:p>
          <a:p>
            <a:pPr algn="just">
              <a:spcAft>
                <a:spcPts val="0"/>
              </a:spcAft>
            </a:pPr>
            <a:r>
              <a:rPr lang="ru-RU" sz="1600" dirty="0" smtClean="0">
                <a:latin typeface="pt_sans_caption"/>
              </a:rPr>
              <a:t>На мероприятие </a:t>
            </a:r>
            <a:r>
              <a:rPr lang="ru-RU" sz="1600" dirty="0">
                <a:latin typeface="pt_sans_caption"/>
              </a:rPr>
              <a:t>приглашен широкий круг участников – более 2 500 человек. </a:t>
            </a:r>
            <a:r>
              <a:rPr lang="ru-RU" sz="1600" dirty="0" smtClean="0">
                <a:latin typeface="pt_sans_caption"/>
              </a:rPr>
              <a:t>Кроме </a:t>
            </a:r>
            <a:r>
              <a:rPr lang="ru-RU" sz="1600" dirty="0">
                <a:latin typeface="pt_sans_caption"/>
              </a:rPr>
              <a:t>парламентариев и делегаций от областей и города Минска традиционно среди приглашенных высшие должностные лица страны, члены правительства, руководители государственных органов, средств массовой информации, представители дипломатического корпуса и международных организаций, главы религиозных конфессий, парламентарии прошлых созывов, представители реального сектора экономики, молодежь, журналисты и </a:t>
            </a:r>
            <a:r>
              <a:rPr lang="ru-RU" sz="1600" dirty="0" err="1">
                <a:latin typeface="pt_sans_caption"/>
              </a:rPr>
              <a:t>блогеры</a:t>
            </a:r>
            <a:r>
              <a:rPr lang="ru-RU" sz="1600" dirty="0" smtClean="0">
                <a:latin typeface="pt_sans_caption"/>
              </a:rPr>
              <a:t>.</a:t>
            </a:r>
            <a:endParaRPr lang="ru-RU" sz="1600" dirty="0">
              <a:latin typeface="pt_sans_caption"/>
            </a:endParaRPr>
          </a:p>
        </p:txBody>
      </p:sp>
      <p:sp>
        <p:nvSpPr>
          <p:cNvPr id="5" name="Прямоугольник 4"/>
          <p:cNvSpPr/>
          <p:nvPr/>
        </p:nvSpPr>
        <p:spPr>
          <a:xfrm>
            <a:off x="297435" y="3573016"/>
            <a:ext cx="4572000" cy="2554545"/>
          </a:xfrm>
          <a:prstGeom prst="rect">
            <a:avLst/>
          </a:prstGeom>
        </p:spPr>
        <p:txBody>
          <a:bodyPr>
            <a:spAutoFit/>
          </a:bodyPr>
          <a:lstStyle/>
          <a:p>
            <a:pPr lvl="0" algn="just"/>
            <a:r>
              <a:rPr lang="ru-RU" sz="1600" dirty="0">
                <a:latin typeface="pt_sans_caption"/>
              </a:rPr>
              <a:t>От Гродненской области были направлены около 200 человек для участия в Послании Президента к белорусскому народу и Национальному собранию. В их числе и ректор Гродненского государственного университета имени Янки Купалы Ирина Китурко, а также Егор Головач, студент 1 курса юридического факультета, член Молодежного парламента при Национальном собрании Республики Беларусь.</a:t>
            </a:r>
            <a:endParaRPr lang="ru-RU" sz="1600" dirty="0">
              <a:latin typeface="pt_sans_caption"/>
            </a:endParaRPr>
          </a:p>
        </p:txBody>
      </p:sp>
      <p:sp>
        <p:nvSpPr>
          <p:cNvPr id="6" name="Прямоугольник 5"/>
          <p:cNvSpPr/>
          <p:nvPr/>
        </p:nvSpPr>
        <p:spPr>
          <a:xfrm>
            <a:off x="378427" y="6146140"/>
            <a:ext cx="8379631" cy="523220"/>
          </a:xfrm>
          <a:prstGeom prst="rect">
            <a:avLst/>
          </a:prstGeom>
        </p:spPr>
        <p:txBody>
          <a:bodyPr wrap="square">
            <a:spAutoFit/>
          </a:bodyPr>
          <a:lstStyle/>
          <a:p>
            <a:r>
              <a:rPr lang="en-US" sz="1400" dirty="0">
                <a:hlinkClick r:id="rId8"/>
              </a:rPr>
              <a:t>https://</a:t>
            </a:r>
            <a:r>
              <a:rPr lang="en-US" sz="1400" dirty="0" smtClean="0">
                <a:hlinkClick r:id="rId8"/>
              </a:rPr>
              <a:t>www.grsu.by/component/k2/item/40702-rektor-grgu-imeni-yanki-kupaly-prinimaet-uchastie-v-poslanii-k-belorusskomu-narodu-i-natsionalnomu-sobraniyu.html</a:t>
            </a:r>
            <a:endParaRPr lang="ru-RU" sz="1400" dirty="0"/>
          </a:p>
        </p:txBody>
      </p:sp>
    </p:spTree>
    <p:extLst>
      <p:ext uri="{BB962C8B-B14F-4D97-AF65-F5344CB8AC3E}">
        <p14:creationId xmlns:p14="http://schemas.microsoft.com/office/powerpoint/2010/main" val="241493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57601" y="-92546"/>
            <a:ext cx="9259200" cy="6905922"/>
            <a:chOff x="-115200" y="-92546"/>
            <a:chExt cx="9259200" cy="6905922"/>
          </a:xfrm>
        </p:grpSpPr>
        <p:sp>
          <p:nvSpPr>
            <p:cNvPr id="15" name="Прямоугольник 14"/>
            <p:cNvSpPr/>
            <p:nvPr/>
          </p:nvSpPr>
          <p:spPr>
            <a:xfrm>
              <a:off x="0" y="-1"/>
              <a:ext cx="9144000" cy="8435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8"/>
          <p:cNvSpPr txBox="1"/>
          <p:nvPr/>
        </p:nvSpPr>
        <p:spPr>
          <a:xfrm>
            <a:off x="378428" y="-27384"/>
            <a:ext cx="8514052" cy="913062"/>
          </a:xfrm>
          <a:prstGeom prst="rect">
            <a:avLst/>
          </a:prstGeom>
          <a:noFill/>
        </p:spPr>
        <p:txBody>
          <a:bodyPr wrap="square" lIns="81272" tIns="40636" rIns="81272" bIns="40636"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b="1" dirty="0">
                <a:solidFill>
                  <a:schemeClr val="bg1"/>
                </a:solidFill>
              </a:rPr>
              <a:t>Ректор ГрГУ имени Янки Купалы приняла участие в совместном заседании президиума Гродненского областного Совета депутатов </a:t>
            </a:r>
            <a:r>
              <a:rPr lang="ru-RU" b="1" dirty="0" smtClean="0">
                <a:solidFill>
                  <a:schemeClr val="bg1"/>
                </a:solidFill>
              </a:rPr>
              <a:t>                                                              и </a:t>
            </a:r>
            <a:r>
              <a:rPr lang="ru-RU" b="1" dirty="0">
                <a:solidFill>
                  <a:schemeClr val="bg1"/>
                </a:solidFill>
              </a:rPr>
              <a:t>Гродненского облисполкома</a:t>
            </a:r>
          </a:p>
        </p:txBody>
      </p:sp>
      <p:pic>
        <p:nvPicPr>
          <p:cNvPr id="14338" name="Picture 2" descr="000023 1643114352 481157 b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237" y="1043406"/>
            <a:ext cx="4549243" cy="254130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8317" y="1796623"/>
            <a:ext cx="4064919" cy="1200329"/>
          </a:xfrm>
          <a:prstGeom prst="rect">
            <a:avLst/>
          </a:prstGeom>
        </p:spPr>
        <p:txBody>
          <a:bodyPr wrap="square">
            <a:spAutoFit/>
          </a:bodyPr>
          <a:lstStyle/>
          <a:p>
            <a:r>
              <a:rPr lang="ru-RU" b="1" dirty="0">
                <a:latin typeface="pt_sans_bold"/>
              </a:rPr>
              <a:t>На заседании был сформирован состав областной комиссии по референдуму в максимальном количестве</a:t>
            </a:r>
            <a:endParaRPr lang="ru-RU" dirty="0"/>
          </a:p>
        </p:txBody>
      </p:sp>
      <p:sp>
        <p:nvSpPr>
          <p:cNvPr id="3" name="Прямоугольник 2"/>
          <p:cNvSpPr/>
          <p:nvPr/>
        </p:nvSpPr>
        <p:spPr>
          <a:xfrm>
            <a:off x="378428" y="3573016"/>
            <a:ext cx="8514052" cy="2554545"/>
          </a:xfrm>
          <a:prstGeom prst="rect">
            <a:avLst/>
          </a:prstGeom>
        </p:spPr>
        <p:txBody>
          <a:bodyPr wrap="square">
            <a:spAutoFit/>
          </a:bodyPr>
          <a:lstStyle/>
          <a:p>
            <a:pPr algn="just">
              <a:spcAft>
                <a:spcPts val="0"/>
              </a:spcAft>
            </a:pPr>
            <a:r>
              <a:rPr lang="ru-RU" sz="1600" dirty="0">
                <a:latin typeface="pt_sans_caption"/>
              </a:rPr>
              <a:t>Ректор Гродненского государственного университета имени Янки Купалы Ирина Китурко как депутат Гродненского областного Совета депутатов приняла участие в совместном заседании президиума Гродненского областного Совета депутатов и Гродненского облисполкома, где был сформирован состав областной комиссии по референдуму.</a:t>
            </a:r>
          </a:p>
          <a:p>
            <a:pPr algn="just">
              <a:spcAft>
                <a:spcPts val="0"/>
              </a:spcAft>
            </a:pPr>
            <a:r>
              <a:rPr lang="ru-RU" sz="1600" dirty="0">
                <a:latin typeface="pt_sans_caption"/>
              </a:rPr>
              <a:t>Всего было выдвинуто 13 представителей. В том числе 9 человек от общественных объединений, еще 1 – от политических партий. Также 3 представителя выдвинуты путем подачи заявления </a:t>
            </a:r>
            <a:r>
              <a:rPr lang="ru-RU" sz="1600" dirty="0" smtClean="0">
                <a:latin typeface="pt_sans_caption"/>
              </a:rPr>
              <a:t>граждан. </a:t>
            </a:r>
            <a:r>
              <a:rPr lang="ru-RU" sz="1600" dirty="0">
                <a:latin typeface="pt_sans_caption"/>
              </a:rPr>
              <a:t>Вскоре состоится первое заседание областной комиссии. Аналогичные комиссии будут сформированы на уровне районов, а дальше пойдет процесс формирования участковых комиссий.</a:t>
            </a:r>
            <a:endParaRPr lang="ru-RU" sz="1600" b="0" i="0" dirty="0">
              <a:effectLst/>
              <a:latin typeface="pt_sans_caption"/>
            </a:endParaRPr>
          </a:p>
        </p:txBody>
      </p:sp>
      <p:sp>
        <p:nvSpPr>
          <p:cNvPr id="7" name="Прямоугольник 6"/>
          <p:cNvSpPr/>
          <p:nvPr/>
        </p:nvSpPr>
        <p:spPr>
          <a:xfrm>
            <a:off x="378428" y="6074712"/>
            <a:ext cx="8765572" cy="523220"/>
          </a:xfrm>
          <a:prstGeom prst="rect">
            <a:avLst/>
          </a:prstGeom>
        </p:spPr>
        <p:txBody>
          <a:bodyPr wrap="square">
            <a:spAutoFit/>
          </a:bodyPr>
          <a:lstStyle/>
          <a:p>
            <a:r>
              <a:rPr lang="en-US" sz="1400" dirty="0">
                <a:hlinkClick r:id="rId8"/>
              </a:rPr>
              <a:t>https://</a:t>
            </a:r>
            <a:r>
              <a:rPr lang="en-US" sz="1400" dirty="0" smtClean="0">
                <a:hlinkClick r:id="rId8"/>
              </a:rPr>
              <a:t>www.grsu.by/component/k2/item/40648-rektor-grgu-imeni-yanki-kupaly-prinyala-uchastie-v-sovmestnom-zasedanii-prezidiuma-grodnenskogo-oblastnogo-soveta-deputatov-i-grodnenskogo-oblispolkoma.html</a:t>
            </a:r>
            <a:endParaRPr lang="ru-RU" sz="1400" dirty="0"/>
          </a:p>
        </p:txBody>
      </p:sp>
    </p:spTree>
    <p:extLst>
      <p:ext uri="{BB962C8B-B14F-4D97-AF65-F5344CB8AC3E}">
        <p14:creationId xmlns:p14="http://schemas.microsoft.com/office/powerpoint/2010/main" val="365931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8"/>
          <p:cNvSpPr txBox="1"/>
          <p:nvPr/>
        </p:nvSpPr>
        <p:spPr>
          <a:xfrm>
            <a:off x="378428" y="117607"/>
            <a:ext cx="7937988" cy="359065"/>
          </a:xfrm>
          <a:prstGeom prst="rect">
            <a:avLst/>
          </a:prstGeom>
          <a:noFill/>
        </p:spPr>
        <p:txBody>
          <a:bodyPr wrap="square" lIns="81272" tIns="40636" rIns="81272" bIns="40636"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b="1" dirty="0">
                <a:solidFill>
                  <a:schemeClr val="bg1"/>
                </a:solidFill>
              </a:rPr>
              <a:t>В </a:t>
            </a:r>
            <a:r>
              <a:rPr lang="ru-RU" b="1" dirty="0" err="1">
                <a:solidFill>
                  <a:schemeClr val="bg1"/>
                </a:solidFill>
              </a:rPr>
              <a:t>Купаловском</a:t>
            </a:r>
            <a:r>
              <a:rPr lang="ru-RU" b="1" dirty="0">
                <a:solidFill>
                  <a:schemeClr val="bg1"/>
                </a:solidFill>
              </a:rPr>
              <a:t> университете </a:t>
            </a:r>
            <a:r>
              <a:rPr lang="ru-RU" b="1" dirty="0" smtClean="0">
                <a:solidFill>
                  <a:schemeClr val="bg1"/>
                </a:solidFill>
              </a:rPr>
              <a:t>проходит </a:t>
            </a:r>
            <a:r>
              <a:rPr lang="ru-RU" b="1" dirty="0">
                <a:solidFill>
                  <a:schemeClr val="bg1"/>
                </a:solidFill>
              </a:rPr>
              <a:t>Неделя молодежи и студенчества</a:t>
            </a:r>
          </a:p>
        </p:txBody>
      </p:sp>
      <p:pic>
        <p:nvPicPr>
          <p:cNvPr id="1026" name="Picture 2" descr="IMG 284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4183345"/>
            <a:ext cx="2641728" cy="17611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64" y="777478"/>
            <a:ext cx="8463910" cy="923330"/>
          </a:xfrm>
          <a:prstGeom prst="rect">
            <a:avLst/>
          </a:prstGeom>
        </p:spPr>
        <p:txBody>
          <a:bodyPr wrap="square">
            <a:spAutoFit/>
          </a:bodyPr>
          <a:lstStyle/>
          <a:p>
            <a:r>
              <a:rPr lang="ru-RU" b="1" dirty="0"/>
              <a:t>Неделя молодежи и студенчества </a:t>
            </a:r>
            <a:r>
              <a:rPr lang="ru-RU" b="1" dirty="0" smtClean="0"/>
              <a:t>проходит </a:t>
            </a:r>
            <a:r>
              <a:rPr lang="ru-RU" b="1" dirty="0"/>
              <a:t>с 20 по 26 июня под слоганом «Moladz.by: помним традиции, живем настоящим, стремимся в будущее!». </a:t>
            </a:r>
            <a:endParaRPr lang="ru-RU" b="1" dirty="0" smtClean="0"/>
          </a:p>
          <a:p>
            <a:r>
              <a:rPr lang="ru-RU" b="1" dirty="0" smtClean="0"/>
              <a:t>В </a:t>
            </a:r>
            <a:r>
              <a:rPr lang="ru-RU" b="1" dirty="0"/>
              <a:t>ГрГУ имени Янки Купалы запланирован ряд </a:t>
            </a:r>
            <a:r>
              <a:rPr lang="ru-RU" b="1" dirty="0" smtClean="0"/>
              <a:t>мероприятий:</a:t>
            </a:r>
            <a:endParaRPr lang="ru-RU" b="1" dirty="0"/>
          </a:p>
        </p:txBody>
      </p:sp>
      <p:sp>
        <p:nvSpPr>
          <p:cNvPr id="5" name="Прямоугольник 4"/>
          <p:cNvSpPr/>
          <p:nvPr/>
        </p:nvSpPr>
        <p:spPr>
          <a:xfrm>
            <a:off x="378428" y="1666543"/>
            <a:ext cx="8275460" cy="2677656"/>
          </a:xfrm>
          <a:prstGeom prst="rect">
            <a:avLst/>
          </a:prstGeom>
        </p:spPr>
        <p:txBody>
          <a:bodyPr wrap="square">
            <a:spAutoFit/>
          </a:bodyPr>
          <a:lstStyle/>
          <a:p>
            <a:pPr algn="just"/>
            <a:r>
              <a:rPr lang="ru-RU" dirty="0" smtClean="0"/>
              <a:t>Открытый диалог </a:t>
            </a:r>
            <a:r>
              <a:rPr lang="ru-RU" dirty="0"/>
              <a:t>с председателем Гродненского городского исполнительного комитета </a:t>
            </a:r>
            <a:r>
              <a:rPr lang="ru-RU" dirty="0" err="1"/>
              <a:t>Мечиславом</a:t>
            </a:r>
            <a:r>
              <a:rPr lang="ru-RU" dirty="0"/>
              <a:t> </a:t>
            </a:r>
            <a:r>
              <a:rPr lang="ru-RU" dirty="0" err="1"/>
              <a:t>Гоеем</a:t>
            </a:r>
            <a:r>
              <a:rPr lang="ru-RU" dirty="0"/>
              <a:t> под названием «С молодежью на </a:t>
            </a:r>
            <a:r>
              <a:rPr lang="ru-RU" dirty="0" smtClean="0"/>
              <a:t>равных». </a:t>
            </a:r>
          </a:p>
          <a:p>
            <a:pPr algn="just"/>
            <a:endParaRPr lang="ru-RU" sz="800" dirty="0" smtClean="0"/>
          </a:p>
          <a:p>
            <a:pPr algn="just"/>
            <a:r>
              <a:rPr lang="ru-RU" dirty="0" smtClean="0"/>
              <a:t>Экскурсия по </a:t>
            </a:r>
            <a:r>
              <a:rPr lang="ru-RU" dirty="0"/>
              <a:t>Научно-технологическому парку ГрГУ имения Янки Купалы для молодых ученых, а также </a:t>
            </a:r>
            <a:r>
              <a:rPr lang="ru-RU" dirty="0" smtClean="0"/>
              <a:t>круглый </a:t>
            </a:r>
            <a:r>
              <a:rPr lang="ru-RU" dirty="0"/>
              <a:t>стол «Путь в науку: от идеи до реализации</a:t>
            </a:r>
            <a:r>
              <a:rPr lang="ru-RU" dirty="0" smtClean="0"/>
              <a:t>».</a:t>
            </a:r>
          </a:p>
          <a:p>
            <a:pPr algn="just"/>
            <a:endParaRPr lang="ru-RU" sz="800" dirty="0" smtClean="0"/>
          </a:p>
          <a:p>
            <a:pPr algn="just"/>
            <a:r>
              <a:rPr lang="ru-RU" dirty="0" smtClean="0"/>
              <a:t>В День </a:t>
            </a:r>
            <a:r>
              <a:rPr lang="ru-RU" dirty="0"/>
              <a:t>всенародной памяти жертв Великой Отечественной </a:t>
            </a:r>
            <a:r>
              <a:rPr lang="ru-RU" dirty="0" smtClean="0"/>
              <a:t>войны - акция </a:t>
            </a:r>
            <a:r>
              <a:rPr lang="ru-RU" dirty="0" smtClean="0"/>
              <a:t>«</a:t>
            </a:r>
            <a:r>
              <a:rPr lang="ru-RU" dirty="0"/>
              <a:t>Память» и автопробег по сожженным фашистами </a:t>
            </a:r>
            <a:r>
              <a:rPr lang="ru-RU" dirty="0" smtClean="0"/>
              <a:t>деревням.</a:t>
            </a:r>
          </a:p>
          <a:p>
            <a:pPr algn="just"/>
            <a:endParaRPr lang="ru-RU" sz="800" dirty="0"/>
          </a:p>
          <a:p>
            <a:pPr algn="just"/>
            <a:r>
              <a:rPr lang="ru-RU" dirty="0" smtClean="0"/>
              <a:t>22 </a:t>
            </a:r>
            <a:r>
              <a:rPr lang="ru-RU" dirty="0"/>
              <a:t>волонтера-</a:t>
            </a:r>
            <a:r>
              <a:rPr lang="ru-RU" dirty="0" err="1"/>
              <a:t>купаловца</a:t>
            </a:r>
            <a:r>
              <a:rPr lang="ru-RU" dirty="0"/>
              <a:t> будут оказывать экскурсионное сопровождение посетителей «Поезда победы</a:t>
            </a:r>
            <a:r>
              <a:rPr lang="ru-RU" dirty="0" smtClean="0"/>
              <a:t>».</a:t>
            </a:r>
            <a:endParaRPr lang="ru-RU" dirty="0"/>
          </a:p>
        </p:txBody>
      </p:sp>
      <p:sp>
        <p:nvSpPr>
          <p:cNvPr id="6" name="Прямоугольник 5"/>
          <p:cNvSpPr/>
          <p:nvPr/>
        </p:nvSpPr>
        <p:spPr>
          <a:xfrm>
            <a:off x="378428" y="5642084"/>
            <a:ext cx="5561724" cy="523220"/>
          </a:xfrm>
          <a:prstGeom prst="rect">
            <a:avLst/>
          </a:prstGeom>
        </p:spPr>
        <p:txBody>
          <a:bodyPr wrap="square">
            <a:spAutoFit/>
          </a:bodyPr>
          <a:lstStyle/>
          <a:p>
            <a:r>
              <a:rPr lang="en-US" sz="1400" dirty="0">
                <a:hlinkClick r:id="rId8"/>
              </a:rPr>
              <a:t>https://</a:t>
            </a:r>
            <a:r>
              <a:rPr lang="en-US" sz="1400" dirty="0" smtClean="0">
                <a:hlinkClick r:id="rId8"/>
              </a:rPr>
              <a:t>www.grsu.by/component/k2/item/42537-v-kupalovskom-universitete-projdet-nedelya-molodezhi-i-studenchestva.html</a:t>
            </a:r>
            <a:endParaRPr lang="ru-RU" sz="1400" dirty="0"/>
          </a:p>
        </p:txBody>
      </p:sp>
    </p:spTree>
    <p:extLst>
      <p:ext uri="{BB962C8B-B14F-4D97-AF65-F5344CB8AC3E}">
        <p14:creationId xmlns:p14="http://schemas.microsoft.com/office/powerpoint/2010/main" val="742525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706539" y="-9399"/>
            <a:ext cx="6102424" cy="646331"/>
          </a:xfrm>
          <a:prstGeom prst="rect">
            <a:avLst/>
          </a:prstGeom>
        </p:spPr>
        <p:txBody>
          <a:bodyPr wrap="square">
            <a:spAutoFit/>
          </a:bodyPr>
          <a:lstStyle/>
          <a:p>
            <a:pPr algn="ctr"/>
            <a:r>
              <a:rPr lang="ru-RU" b="1" dirty="0" err="1">
                <a:solidFill>
                  <a:schemeClr val="bg1"/>
                </a:solidFill>
                <a:latin typeface="Times New Roman" panose="02020603050405020304" pitchFamily="18" charset="0"/>
                <a:ea typeface="Calibri" panose="020F0502020204030204" pitchFamily="34" charset="0"/>
              </a:rPr>
              <a:t>Купаловцы</a:t>
            </a:r>
            <a:r>
              <a:rPr lang="ru-RU" b="1" dirty="0">
                <a:solidFill>
                  <a:schemeClr val="bg1"/>
                </a:solidFill>
                <a:latin typeface="Times New Roman" panose="02020603050405020304" pitchFamily="18" charset="0"/>
                <a:ea typeface="Calibri" panose="020F0502020204030204" pitchFamily="34" charset="0"/>
              </a:rPr>
              <a:t> побывали на заседании сессии нижней палаты белорусского Парламента</a:t>
            </a:r>
            <a:endParaRPr lang="ru-RU" b="1" dirty="0">
              <a:solidFill>
                <a:schemeClr val="bg1"/>
              </a:solidFill>
            </a:endParaRPr>
          </a:p>
        </p:txBody>
      </p:sp>
      <p:pic>
        <p:nvPicPr>
          <p:cNvPr id="2050" name="Picture 2" descr="photo_2022-04-28_13-39-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786319"/>
            <a:ext cx="2494926" cy="16632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to_2022-04-28_13-39-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185" y="2620909"/>
            <a:ext cx="2616292" cy="17441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oto_2022-04-28_13-40-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5" y="4565126"/>
            <a:ext cx="2616291" cy="174419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4772" y="1142742"/>
            <a:ext cx="5767388" cy="2862322"/>
          </a:xfrm>
          <a:prstGeom prst="rect">
            <a:avLst/>
          </a:prstGeom>
        </p:spPr>
        <p:txBody>
          <a:bodyPr wrap="square">
            <a:spAutoFit/>
          </a:bodyPr>
          <a:lstStyle/>
          <a:p>
            <a:pPr algn="just"/>
            <a:r>
              <a:rPr lang="ru-RU" sz="2000" dirty="0" smtClean="0"/>
              <a:t>Студенческий </a:t>
            </a:r>
            <a:r>
              <a:rPr lang="ru-RU" sz="2000" dirty="0"/>
              <a:t>актив всех факультетов Гродненского государственного университета имени Янки Купалы побывал на заседании восьмой сессии Палаты предстателей Национального собрания Республики Беларусь седьмого созыва. У </a:t>
            </a:r>
            <a:r>
              <a:rPr lang="ru-RU" sz="2000" dirty="0" err="1"/>
              <a:t>купаловцев</a:t>
            </a:r>
            <a:r>
              <a:rPr lang="ru-RU" sz="2000" dirty="0"/>
              <a:t> была уникальная возможность увидеть, как рассматриваются законопроекты, проходит обсуждение, процедура голосования. </a:t>
            </a:r>
          </a:p>
          <a:p>
            <a:pPr algn="just"/>
            <a:r>
              <a:rPr lang="ru-RU" sz="2000" dirty="0"/>
              <a:t> </a:t>
            </a:r>
          </a:p>
        </p:txBody>
      </p:sp>
      <p:pic>
        <p:nvPicPr>
          <p:cNvPr id="2056" name="Picture 8" descr="photo_2022-04-28_13-39-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8610" y="4565126"/>
            <a:ext cx="2616292" cy="174419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oto_2022-04-28_13-40-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361" y="4593339"/>
            <a:ext cx="2573972" cy="171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44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244772" y="167936"/>
            <a:ext cx="8599705" cy="338554"/>
          </a:xfrm>
          <a:prstGeom prst="rect">
            <a:avLst/>
          </a:prstGeom>
        </p:spPr>
        <p:txBody>
          <a:bodyPr wrap="square">
            <a:spAutoFit/>
          </a:bodyPr>
          <a:lstStyle/>
          <a:p>
            <a:pPr algn="ctr"/>
            <a:r>
              <a:rPr lang="ru-RU" sz="1600" b="1" dirty="0">
                <a:solidFill>
                  <a:schemeClr val="bg1"/>
                </a:solidFill>
                <a:latin typeface="Times New Roman" panose="02020603050405020304" pitchFamily="18" charset="0"/>
                <a:ea typeface="Calibri" panose="020F0502020204030204" pitchFamily="34" charset="0"/>
              </a:rPr>
              <a:t>В </a:t>
            </a:r>
            <a:r>
              <a:rPr lang="ru-RU" sz="1600" b="1" dirty="0" err="1">
                <a:solidFill>
                  <a:schemeClr val="bg1"/>
                </a:solidFill>
                <a:latin typeface="Times New Roman" panose="02020603050405020304" pitchFamily="18" charset="0"/>
                <a:ea typeface="Calibri" panose="020F0502020204030204" pitchFamily="34" charset="0"/>
              </a:rPr>
              <a:t>Купаловском</a:t>
            </a:r>
            <a:r>
              <a:rPr lang="ru-RU" sz="1600" b="1" dirty="0">
                <a:solidFill>
                  <a:schemeClr val="bg1"/>
                </a:solidFill>
                <a:latin typeface="Times New Roman" panose="02020603050405020304" pitchFamily="18" charset="0"/>
                <a:ea typeface="Calibri" panose="020F0502020204030204" pitchFamily="34" charset="0"/>
              </a:rPr>
              <a:t> университете прошла встреча ректора со студенческим активом</a:t>
            </a:r>
            <a:endParaRPr lang="ru-RU" sz="1600" b="1" dirty="0">
              <a:solidFill>
                <a:schemeClr val="bg1"/>
              </a:solidFill>
            </a:endParaRPr>
          </a:p>
        </p:txBody>
      </p:sp>
      <p:pic>
        <p:nvPicPr>
          <p:cNvPr id="4098" name="Picture 2" descr="IMG_83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1454" y="1196752"/>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G_84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4044" y="3501008"/>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4772" y="764704"/>
            <a:ext cx="5479356" cy="1477328"/>
          </a:xfrm>
          <a:prstGeom prst="rect">
            <a:avLst/>
          </a:prstGeom>
        </p:spPr>
        <p:txBody>
          <a:bodyPr wrap="square">
            <a:spAutoFit/>
          </a:bodyPr>
          <a:lstStyle/>
          <a:p>
            <a:pPr algn="just"/>
            <a:r>
              <a:rPr lang="ru-RU" b="1" dirty="0">
                <a:latin typeface="pt_sans_bold"/>
              </a:rPr>
              <a:t>«Студенческие инициативы университету» – под таким названием встреча объединила за круглым столом представителей студенческого актива, которые максимально задействованы в жизни университета.</a:t>
            </a:r>
            <a:endParaRPr lang="ru-RU" dirty="0"/>
          </a:p>
        </p:txBody>
      </p:sp>
      <p:sp>
        <p:nvSpPr>
          <p:cNvPr id="7" name="Прямоугольник 6"/>
          <p:cNvSpPr/>
          <p:nvPr/>
        </p:nvSpPr>
        <p:spPr>
          <a:xfrm>
            <a:off x="244773" y="2205439"/>
            <a:ext cx="5479355" cy="4031873"/>
          </a:xfrm>
          <a:prstGeom prst="rect">
            <a:avLst/>
          </a:prstGeom>
        </p:spPr>
        <p:txBody>
          <a:bodyPr wrap="square">
            <a:spAutoFit/>
          </a:bodyPr>
          <a:lstStyle/>
          <a:p>
            <a:pPr algn="just">
              <a:spcAft>
                <a:spcPts val="0"/>
              </a:spcAft>
            </a:pPr>
            <a:r>
              <a:rPr lang="ru-RU" sz="1600" dirty="0">
                <a:latin typeface="pt_sans_caption"/>
              </a:rPr>
              <a:t>В первую очередь, встреча была организована для того, чтобы студенты могли напрямую задать вопросы Ирине Фёдоровне, решить проблемы, которые их волнуют. Как всегда отмечает ректор, не нужно бояться спрашивать, указывать на какие-то недочеты, ведь только совместными усилиями можно сделать жизнь в университете лучше</a:t>
            </a:r>
            <a:r>
              <a:rPr lang="ru-RU" sz="1600" dirty="0" smtClean="0">
                <a:latin typeface="pt_sans_caption"/>
              </a:rPr>
              <a:t>. Ребят </a:t>
            </a:r>
            <a:r>
              <a:rPr lang="ru-RU" sz="1600" dirty="0">
                <a:latin typeface="pt_sans_caption"/>
              </a:rPr>
              <a:t>интересовали самые разные вопросы: аудиторный фонд, командирование, составление расписания, рейтинговая система и многие другие.</a:t>
            </a:r>
          </a:p>
          <a:p>
            <a:pPr algn="just">
              <a:spcAft>
                <a:spcPts val="0"/>
              </a:spcAft>
            </a:pPr>
            <a:r>
              <a:rPr lang="ru-RU" sz="1600" dirty="0">
                <a:latin typeface="pt_sans_caption"/>
              </a:rPr>
              <a:t>Также в рамках студенческой встречи состоялось награждение победителей конкурса «Я – студент», приуроченного к Международному дню студента.  В этом году конкурс проводился в двух номинациях. Для студентов – «Я – студент», а для преподавателей – «Поздравительная открытка студенту».</a:t>
            </a:r>
            <a:endParaRPr lang="ru-RU" sz="1600" b="0" i="0" dirty="0">
              <a:effectLst/>
              <a:latin typeface="pt_sans_caption"/>
            </a:endParaRPr>
          </a:p>
        </p:txBody>
      </p:sp>
      <p:sp>
        <p:nvSpPr>
          <p:cNvPr id="8" name="Прямоугольник 7"/>
          <p:cNvSpPr/>
          <p:nvPr/>
        </p:nvSpPr>
        <p:spPr>
          <a:xfrm>
            <a:off x="5871454" y="5622339"/>
            <a:ext cx="3005544" cy="830997"/>
          </a:xfrm>
          <a:prstGeom prst="rect">
            <a:avLst/>
          </a:prstGeom>
        </p:spPr>
        <p:txBody>
          <a:bodyPr wrap="square">
            <a:spAutoFit/>
          </a:bodyPr>
          <a:lstStyle/>
          <a:p>
            <a:r>
              <a:rPr lang="en-US" sz="1200" dirty="0">
                <a:hlinkClick r:id="rId9"/>
              </a:rPr>
              <a:t>https://</a:t>
            </a:r>
            <a:r>
              <a:rPr lang="en-US" sz="1200" dirty="0" smtClean="0">
                <a:hlinkClick r:id="rId9"/>
              </a:rPr>
              <a:t>www.grsu.by/component/k2/item/44135-v-kupalovskom-universitete-proshla-vstrecha-rektora-so-studencheskim-aktivom.html</a:t>
            </a:r>
            <a:endParaRPr lang="ru-RU" sz="1200" dirty="0"/>
          </a:p>
        </p:txBody>
      </p:sp>
    </p:spTree>
    <p:extLst>
      <p:ext uri="{BB962C8B-B14F-4D97-AF65-F5344CB8AC3E}">
        <p14:creationId xmlns:p14="http://schemas.microsoft.com/office/powerpoint/2010/main" val="237303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244772" y="-99392"/>
            <a:ext cx="8599705" cy="830997"/>
          </a:xfrm>
          <a:prstGeom prst="rect">
            <a:avLst/>
          </a:prstGeom>
        </p:spPr>
        <p:txBody>
          <a:bodyPr wrap="square">
            <a:spAutoFit/>
          </a:bodyPr>
          <a:lstStyle/>
          <a:p>
            <a:pPr algn="ctr"/>
            <a:r>
              <a:rPr lang="ru-RU" sz="1600" b="1" dirty="0">
                <a:solidFill>
                  <a:schemeClr val="bg1"/>
                </a:solidFill>
                <a:latin typeface="Times New Roman" panose="02020603050405020304" pitchFamily="18" charset="0"/>
                <a:ea typeface="Calibri" panose="020F0502020204030204" pitchFamily="34" charset="0"/>
              </a:rPr>
              <a:t>В ГрГУ имени Янки Купалы проходит выездной семинар «Развитие и реализация студенческих инициатив и проектов в системе взаимодействия молодёжных общественных объединений и формирований в учреждениях высшего образования»</a:t>
            </a:r>
            <a:endParaRPr lang="ru-RU" sz="1600" b="1" dirty="0">
              <a:solidFill>
                <a:schemeClr val="bg1"/>
              </a:solidFill>
            </a:endParaRPr>
          </a:p>
        </p:txBody>
      </p:sp>
      <p:pic>
        <p:nvPicPr>
          <p:cNvPr id="3074" name="Picture 2" descr="IMG_148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2793" y="4509120"/>
            <a:ext cx="1955031" cy="13033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G_149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7090" y="4509120"/>
            <a:ext cx="1955030" cy="13033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G_146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4509120"/>
            <a:ext cx="1872208" cy="12481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4668" y="732760"/>
            <a:ext cx="8291788" cy="2708434"/>
          </a:xfrm>
          <a:prstGeom prst="rect">
            <a:avLst/>
          </a:prstGeom>
        </p:spPr>
        <p:txBody>
          <a:bodyPr wrap="square">
            <a:spAutoFit/>
          </a:bodyPr>
          <a:lstStyle/>
          <a:p>
            <a:pPr algn="just"/>
            <a:r>
              <a:rPr lang="ru-RU" sz="1700" dirty="0"/>
              <a:t>В </a:t>
            </a:r>
            <a:r>
              <a:rPr lang="ru-RU" sz="1700" dirty="0" smtClean="0"/>
              <a:t>семинаре </a:t>
            </a:r>
            <a:r>
              <a:rPr lang="ru-RU" sz="1700" dirty="0"/>
              <a:t>приняли участие председатели студенческих советов, профсоюзных организаций студентов, секретари первичных организаций ОО «БРСМ», а также председатели советов молодых ученых учреждений высшего образования Гродно.</a:t>
            </a:r>
          </a:p>
          <a:p>
            <a:pPr algn="just"/>
            <a:r>
              <a:rPr lang="ru-RU" sz="1700" dirty="0" smtClean="0"/>
              <a:t>На </a:t>
            </a:r>
            <a:r>
              <a:rPr lang="ru-RU" sz="1700" dirty="0"/>
              <a:t>семинаре обсудили развитие и реализацию студенческих инициатив и проектов в системе взаимодействия молодежных общественных объединений и формирований в учреждениях высшего образования</a:t>
            </a:r>
            <a:r>
              <a:rPr lang="ru-RU" sz="1700" dirty="0" smtClean="0"/>
              <a:t>. С </a:t>
            </a:r>
            <a:r>
              <a:rPr lang="ru-RU" sz="1700" dirty="0"/>
              <a:t>представителями студенческой молодёжи встретились заместитель начальника Главного управления воспитательной работы и молодежной политики – начальник управления по делам молодежи Татьяна Симановская и начальник Республиканского молодежного центра Юлия </a:t>
            </a:r>
            <a:r>
              <a:rPr lang="ru-RU" sz="1700" dirty="0" err="1"/>
              <a:t>Зинкевич</a:t>
            </a:r>
            <a:r>
              <a:rPr lang="ru-RU" sz="1700" dirty="0"/>
              <a:t>. Встреча прошла в формате дискуссии.</a:t>
            </a:r>
          </a:p>
        </p:txBody>
      </p:sp>
      <p:sp>
        <p:nvSpPr>
          <p:cNvPr id="4" name="Прямоугольник 3"/>
          <p:cNvSpPr/>
          <p:nvPr/>
        </p:nvSpPr>
        <p:spPr>
          <a:xfrm>
            <a:off x="423361" y="3501008"/>
            <a:ext cx="8253095" cy="830997"/>
          </a:xfrm>
          <a:prstGeom prst="rect">
            <a:avLst/>
          </a:prstGeom>
        </p:spPr>
        <p:txBody>
          <a:bodyPr wrap="square">
            <a:spAutoFit/>
          </a:bodyPr>
          <a:lstStyle/>
          <a:p>
            <a:pPr algn="just"/>
            <a:r>
              <a:rPr lang="ru-RU" sz="1600" dirty="0"/>
              <a:t>Организаторами семинара выступили Министерство образования Республики Беларусь, ОО «Белорусский республиканский союз молодежи», Белорусский профессиональный союз работников образования и науки, совет молодых ученых при Министерстве образования.</a:t>
            </a:r>
          </a:p>
        </p:txBody>
      </p:sp>
      <p:sp>
        <p:nvSpPr>
          <p:cNvPr id="5" name="Прямоугольник 4"/>
          <p:cNvSpPr/>
          <p:nvPr/>
        </p:nvSpPr>
        <p:spPr>
          <a:xfrm>
            <a:off x="423361" y="5951021"/>
            <a:ext cx="8253095" cy="646331"/>
          </a:xfrm>
          <a:prstGeom prst="rect">
            <a:avLst/>
          </a:prstGeom>
        </p:spPr>
        <p:txBody>
          <a:bodyPr wrap="square">
            <a:spAutoFit/>
          </a:bodyPr>
          <a:lstStyle/>
          <a:p>
            <a:r>
              <a:rPr lang="en-US" sz="1200" dirty="0"/>
              <a:t>https://</a:t>
            </a:r>
            <a:r>
              <a:rPr lang="en-US" sz="1200" dirty="0" smtClean="0"/>
              <a:t>www.grsu.by/component/k2/item/44218-v-grgu-imeni-yanki-kupaly-prokhodit-vyezdnoj-seminar-razvitie-i-realizatsiya-studencheskikh-initsiativ-i-proektov-v-sisteme-vzaimodejstviya-molodjozhnykh-obshchestvennykh-obedinenij-i-formirovanij-v-uchrezhdeniyakh-vysshego-obrazovaniya.html</a:t>
            </a:r>
            <a:endParaRPr lang="ru-RU" sz="1200" dirty="0"/>
          </a:p>
        </p:txBody>
      </p:sp>
    </p:spTree>
    <p:extLst>
      <p:ext uri="{BB962C8B-B14F-4D97-AF65-F5344CB8AC3E}">
        <p14:creationId xmlns:p14="http://schemas.microsoft.com/office/powerpoint/2010/main" val="415451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327493" y="-50948"/>
            <a:ext cx="7560840" cy="729430"/>
          </a:xfrm>
          <a:prstGeom prst="rect">
            <a:avLst/>
          </a:prstGeom>
        </p:spPr>
        <p:txBody>
          <a:bodyPr wrap="square">
            <a:spAutoFit/>
          </a:bodyPr>
          <a:lstStyle/>
          <a:p>
            <a:pPr indent="450215" algn="ctr">
              <a:lnSpc>
                <a:spcPct val="115000"/>
              </a:lnSpc>
              <a:spcBef>
                <a:spcPts val="600"/>
              </a:spcBef>
              <a:spcAft>
                <a:spcPts val="600"/>
              </a:spcAft>
            </a:pPr>
            <a:r>
              <a:rPr lang="ru-RU"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ГрГУ имени Янки Купалы проходит IV Республиканский молодежный фестиваль-конкурс «</a:t>
            </a:r>
            <a:r>
              <a:rPr lang="ru-RU"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Медиасфера</a:t>
            </a:r>
            <a:r>
              <a:rPr lang="ru-RU"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2022»</a:t>
            </a:r>
            <a:endParaRPr lang="ru-RU" sz="20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098" name="Picture 2" descr="IMG 90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756517"/>
            <a:ext cx="2207494" cy="147239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0900" y="911622"/>
            <a:ext cx="6051300" cy="1077218"/>
          </a:xfrm>
          <a:prstGeom prst="rect">
            <a:avLst/>
          </a:prstGeom>
        </p:spPr>
        <p:txBody>
          <a:bodyPr wrap="square">
            <a:spAutoFit/>
          </a:bodyPr>
          <a:lstStyle/>
          <a:p>
            <a:pPr algn="just"/>
            <a:r>
              <a:rPr lang="ru-RU" sz="1600" b="1" dirty="0" smtClean="0"/>
              <a:t>Финал конкурса </a:t>
            </a:r>
            <a:r>
              <a:rPr lang="ru-RU" sz="1600" b="1" dirty="0" err="1"/>
              <a:t>медиапроектов</a:t>
            </a:r>
            <a:r>
              <a:rPr lang="ru-RU" sz="1600" b="1" dirty="0"/>
              <a:t> собрал в </a:t>
            </a:r>
            <a:r>
              <a:rPr lang="ru-RU" sz="1600" b="1" dirty="0" err="1"/>
              <a:t>Купаловском</a:t>
            </a:r>
            <a:r>
              <a:rPr lang="ru-RU" sz="1600" b="1" dirty="0"/>
              <a:t> университете лучших участников фестиваля. В первый день состоялась церемония открытия, а также были названы победители онлайн-голосования за приз зрительских симпатий</a:t>
            </a:r>
            <a:r>
              <a:rPr lang="ru-RU" sz="1600" b="1" dirty="0" smtClean="0"/>
              <a:t>.</a:t>
            </a:r>
            <a:endParaRPr lang="ru-RU" sz="1600" b="1" dirty="0"/>
          </a:p>
        </p:txBody>
      </p:sp>
      <p:sp>
        <p:nvSpPr>
          <p:cNvPr id="6" name="Прямоугольник 5"/>
          <p:cNvSpPr/>
          <p:nvPr/>
        </p:nvSpPr>
        <p:spPr>
          <a:xfrm>
            <a:off x="154080" y="2194406"/>
            <a:ext cx="8641638" cy="3785652"/>
          </a:xfrm>
          <a:prstGeom prst="rect">
            <a:avLst/>
          </a:prstGeom>
        </p:spPr>
        <p:txBody>
          <a:bodyPr wrap="square">
            <a:spAutoFit/>
          </a:bodyPr>
          <a:lstStyle/>
          <a:p>
            <a:pPr algn="just"/>
            <a:r>
              <a:rPr lang="ru-RU" sz="1500" dirty="0" smtClean="0"/>
              <a:t>Среди почетных гостей фестиваля были начальник главного управления идеологической работы по делам молодежи Гродненского облисполкома Игорь </a:t>
            </a:r>
            <a:r>
              <a:rPr lang="ru-RU" sz="1500" dirty="0" err="1" smtClean="0"/>
              <a:t>Булавко</a:t>
            </a:r>
            <a:r>
              <a:rPr lang="ru-RU" sz="1500" dirty="0" smtClean="0"/>
              <a:t>, руководитель научно-просветительских и общественных программ российского Фонда содействия актуальным историческим исследованиям «Историческая память» Наталья </a:t>
            </a:r>
            <a:r>
              <a:rPr lang="ru-RU" sz="1500" dirty="0" err="1" smtClean="0"/>
              <a:t>Селюкина</a:t>
            </a:r>
            <a:r>
              <a:rPr lang="ru-RU" sz="1500" dirty="0" smtClean="0"/>
              <a:t>, главный редактор газеты «Гродзенская </a:t>
            </a:r>
            <a:r>
              <a:rPr lang="ru-RU" sz="1500" dirty="0" err="1" smtClean="0"/>
              <a:t>Праўда</a:t>
            </a:r>
            <a:r>
              <a:rPr lang="ru-RU" sz="1500" dirty="0" smtClean="0"/>
              <a:t>» Лилия Новицкая.</a:t>
            </a:r>
          </a:p>
          <a:p>
            <a:pPr algn="just"/>
            <a:r>
              <a:rPr lang="ru-RU" sz="1500" dirty="0" smtClean="0"/>
              <a:t>Участников и гостей IV Республиканского молодежного фестиваля-конкурса «Медиасфера-2022» поблагодарил за креативный подход в исполнении проектов по теме фестиваля Министр образования Республики Беларусь Андрей Иванец. В приветственном адресе Министра, который зачитала ректор </a:t>
            </a:r>
            <a:r>
              <a:rPr lang="ru-RU" sz="1500" dirty="0" err="1" smtClean="0"/>
              <a:t>Купаловского</a:t>
            </a:r>
            <a:r>
              <a:rPr lang="ru-RU" sz="1500" dirty="0" smtClean="0"/>
              <a:t> университета Ирина Китурко, была отмечена символичность того, что фестиваль проводится в год, объявленный в Республике Беларусь Годом исторической памяти. Помнить и гордиться величественным подвигом советского народа, мужеством и героизмом солдат и офицеров, женщин и детей – всех, кто, не щадя себя, сражался и трудился, приближая Великую победу, – долг и обязанность нынешних и будущих поколений!</a:t>
            </a:r>
          </a:p>
          <a:p>
            <a:pPr algn="just"/>
            <a:r>
              <a:rPr lang="ru-RU" sz="1500" dirty="0" smtClean="0"/>
              <a:t>Ирина Федоровна также </a:t>
            </a:r>
            <a:r>
              <a:rPr lang="ru-RU" sz="1500" dirty="0" smtClean="0"/>
              <a:t>отметила</a:t>
            </a:r>
            <a:r>
              <a:rPr lang="ru-RU" sz="1500" dirty="0" smtClean="0"/>
              <a:t>, что в Год исторической памяти «</a:t>
            </a:r>
            <a:r>
              <a:rPr lang="ru-RU" sz="1500" dirty="0" err="1" smtClean="0"/>
              <a:t>Медиасфера</a:t>
            </a:r>
            <a:r>
              <a:rPr lang="ru-RU" sz="1500" dirty="0" smtClean="0"/>
              <a:t>» становится еще одной площадкой, которая объединяет талантливую и креативную молодежь со всей страны и помогает сохранить память о славных вехах нашей истории.</a:t>
            </a:r>
            <a:endParaRPr lang="ru-RU" sz="1500" dirty="0"/>
          </a:p>
        </p:txBody>
      </p:sp>
      <p:sp>
        <p:nvSpPr>
          <p:cNvPr id="7" name="Прямоугольник 6"/>
          <p:cNvSpPr/>
          <p:nvPr/>
        </p:nvSpPr>
        <p:spPr>
          <a:xfrm>
            <a:off x="104876" y="6146140"/>
            <a:ext cx="8787604" cy="523220"/>
          </a:xfrm>
          <a:prstGeom prst="rect">
            <a:avLst/>
          </a:prstGeom>
        </p:spPr>
        <p:txBody>
          <a:bodyPr wrap="square">
            <a:spAutoFit/>
          </a:bodyPr>
          <a:lstStyle/>
          <a:p>
            <a:r>
              <a:rPr lang="en-US" sz="1400" dirty="0">
                <a:hlinkClick r:id="rId8"/>
              </a:rPr>
              <a:t>https://</a:t>
            </a:r>
            <a:r>
              <a:rPr lang="en-US" sz="1400" dirty="0" smtClean="0">
                <a:hlinkClick r:id="rId8"/>
              </a:rPr>
              <a:t>www.grsu.by/component/k2/item/41825-v-grgu-imeni-yanki-kupaly-nachalsya-iv-respublikanskij-molodezhnyj-festival-konkurs-mediasfera-2022.html</a:t>
            </a:r>
            <a:endParaRPr lang="ru-RU" sz="1400" dirty="0"/>
          </a:p>
        </p:txBody>
      </p:sp>
    </p:spTree>
    <p:extLst>
      <p:ext uri="{BB962C8B-B14F-4D97-AF65-F5344CB8AC3E}">
        <p14:creationId xmlns:p14="http://schemas.microsoft.com/office/powerpoint/2010/main" val="188689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384667" y="-50948"/>
            <a:ext cx="8759331" cy="615553"/>
          </a:xfrm>
          <a:prstGeom prst="rect">
            <a:avLst/>
          </a:prstGeom>
        </p:spPr>
        <p:txBody>
          <a:bodyPr wrap="square">
            <a:spAutoFit/>
          </a:bodyPr>
          <a:lstStyle/>
          <a:p>
            <a:pPr indent="450215" algn="ctr">
              <a:spcBef>
                <a:spcPts val="600"/>
              </a:spcBef>
              <a:spcAft>
                <a:spcPts val="600"/>
              </a:spcAft>
            </a:pP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ГрГУ имени Янки Купалы </a:t>
            </a:r>
            <a:r>
              <a:rPr lang="ru-RU" sz="17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прошел гражданско-патриотический </a:t>
            </a: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марафон «Вместе – за сильную и процветающую Беларусь!»</a:t>
            </a:r>
            <a:endParaRPr lang="ru-RU" sz="17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384666" y="980728"/>
            <a:ext cx="8219781" cy="1477328"/>
          </a:xfrm>
          <a:prstGeom prst="rect">
            <a:avLst/>
          </a:prstGeom>
        </p:spPr>
        <p:txBody>
          <a:bodyPr wrap="square">
            <a:spAutoFit/>
          </a:bodyPr>
          <a:lstStyle/>
          <a:p>
            <a:pPr algn="just"/>
            <a:r>
              <a:rPr lang="ru-RU" dirty="0">
                <a:latin typeface="pt_sans_caption"/>
              </a:rPr>
              <a:t>Марафон «Вместе – за сильную и процветающую Беларусь!» проводится с 2015 года и является визитной карточкой нашего университета. Марафон – это интересный, креативный и многогранный молодежный проект, который позволяет студенческой молодежи всесторонне развиваться, находить в себе таланты и приобретать новые знания и умения.</a:t>
            </a:r>
            <a:endParaRPr lang="ru-RU" dirty="0"/>
          </a:p>
        </p:txBody>
      </p:sp>
      <p:pic>
        <p:nvPicPr>
          <p:cNvPr id="7170" name="Picture 2" descr="IMG_06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1185" y="2852936"/>
            <a:ext cx="3552023" cy="23680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G_06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2852936"/>
            <a:ext cx="3600400" cy="2400267"/>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39552" y="5313982"/>
            <a:ext cx="7992888" cy="523220"/>
          </a:xfrm>
          <a:prstGeom prst="rect">
            <a:avLst/>
          </a:prstGeom>
        </p:spPr>
        <p:txBody>
          <a:bodyPr wrap="square">
            <a:spAutoFit/>
          </a:bodyPr>
          <a:lstStyle/>
          <a:p>
            <a:r>
              <a:rPr lang="en-US" sz="1400" dirty="0">
                <a:hlinkClick r:id="rId9"/>
              </a:rPr>
              <a:t>https://</a:t>
            </a:r>
            <a:r>
              <a:rPr lang="en-US" sz="1400" dirty="0" smtClean="0">
                <a:hlinkClick r:id="rId9"/>
              </a:rPr>
              <a:t>www.grsu.by/component/k2/item/43774-v-grgu-imeni-yanki-kupaly-torzhestvenno-otkryli-grazhdansko-patrioticheskij-marafon-vmeste-za-silnuyu-i-protsvetayushchuyu-belarus.html</a:t>
            </a:r>
            <a:endParaRPr lang="ru-RU" sz="1400" dirty="0"/>
          </a:p>
        </p:txBody>
      </p:sp>
    </p:spTree>
    <p:extLst>
      <p:ext uri="{BB962C8B-B14F-4D97-AF65-F5344CB8AC3E}">
        <p14:creationId xmlns:p14="http://schemas.microsoft.com/office/powerpoint/2010/main" val="2503555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3726" y="-1"/>
            <a:ext cx="9217727" cy="6858001"/>
            <a:chOff x="-73726" y="-1"/>
            <a:chExt cx="9217727" cy="6858001"/>
          </a:xfrm>
        </p:grpSpPr>
        <p:sp>
          <p:nvSpPr>
            <p:cNvPr id="5" name="Прямоугольник 4"/>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6" name="Picture 18" descr="https://i.ya-webdesign.com/images/light-burst-png-2.pn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8346395">
              <a:off x="6047700" y="5661067"/>
              <a:ext cx="2360899" cy="842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BEBA8EAE-BF5A-486C-A8C5-ECC9F3942E4B}">
                  <a14:imgProps xmlns:a14="http://schemas.microsoft.com/office/drawing/2010/main">
                    <a14:imgLayer r:embed="rId5">
                      <a14:imgEffect>
                        <a14:artisticTexturizer/>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101615" y="-1"/>
              <a:ext cx="8042385" cy="3027857"/>
            </a:xfrm>
            <a:custGeom>
              <a:avLst/>
              <a:gdLst>
                <a:gd name="connsiteX0" fmla="*/ 0 w 10566400"/>
                <a:gd name="connsiteY0" fmla="*/ 0 h 3979152"/>
                <a:gd name="connsiteX1" fmla="*/ 10566400 w 10566400"/>
                <a:gd name="connsiteY1" fmla="*/ 0 h 3979152"/>
                <a:gd name="connsiteX2" fmla="*/ 10566400 w 10566400"/>
                <a:gd name="connsiteY2" fmla="*/ 2957997 h 3979152"/>
                <a:gd name="connsiteX3" fmla="*/ 10517638 w 10566400"/>
                <a:gd name="connsiteY3" fmla="*/ 3003043 h 3979152"/>
                <a:gd name="connsiteX4" fmla="*/ 6185301 w 10566400"/>
                <a:gd name="connsiteY4" fmla="*/ 3626174 h 3979152"/>
                <a:gd name="connsiteX5" fmla="*/ 0 w 10566400"/>
                <a:gd name="connsiteY5" fmla="*/ 0 h 397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6400" h="3979152">
                  <a:moveTo>
                    <a:pt x="0" y="0"/>
                  </a:moveTo>
                  <a:lnTo>
                    <a:pt x="10566400" y="0"/>
                  </a:lnTo>
                  <a:cubicBezTo>
                    <a:pt x="10566400" y="0"/>
                    <a:pt x="10566400" y="0"/>
                    <a:pt x="10566400" y="2957997"/>
                  </a:cubicBezTo>
                  <a:cubicBezTo>
                    <a:pt x="10551396" y="2973012"/>
                    <a:pt x="10536392" y="2988028"/>
                    <a:pt x="10517638" y="3003043"/>
                  </a:cubicBezTo>
                  <a:cubicBezTo>
                    <a:pt x="10232566" y="3273317"/>
                    <a:pt x="8649669" y="4602163"/>
                    <a:pt x="6185301" y="3626174"/>
                  </a:cubicBezTo>
                  <a:cubicBezTo>
                    <a:pt x="4051016" y="2781568"/>
                    <a:pt x="2093025" y="792053"/>
                    <a:pt x="0" y="0"/>
                  </a:cubicBezTo>
                  <a:close/>
                </a:path>
              </a:pathLst>
            </a:custGeom>
          </p:spPr>
        </p:pic>
        <p:sp>
          <p:nvSpPr>
            <p:cNvPr id="8" name="Freeform 7">
              <a:extLst>
                <a:ext uri="{FF2B5EF4-FFF2-40B4-BE49-F238E27FC236}">
                  <a16:creationId xmlns:a16="http://schemas.microsoft.com/office/drawing/2014/main" xmlns="" id="{7B6D73C7-1FE5-4E73-9D4F-C59DB1A1DC90}"/>
                </a:ext>
              </a:extLst>
            </p:cNvPr>
            <p:cNvSpPr>
              <a:spLocks/>
            </p:cNvSpPr>
            <p:nvPr/>
          </p:nvSpPr>
          <p:spPr bwMode="auto">
            <a:xfrm>
              <a:off x="-73726" y="1"/>
              <a:ext cx="9217726" cy="3451622"/>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gradFill flip="none" rotWithShape="1">
                <a:gsLst>
                  <a:gs pos="0">
                    <a:schemeClr val="accent1">
                      <a:tint val="66000"/>
                      <a:satMod val="160000"/>
                    </a:schemeClr>
                  </a:gs>
                  <a:gs pos="81000">
                    <a:schemeClr val="accent1">
                      <a:tint val="44500"/>
                      <a:satMod val="160000"/>
                    </a:schemeClr>
                  </a:gs>
                  <a:gs pos="100000">
                    <a:schemeClr val="bg1"/>
                  </a:gs>
                </a:gsLst>
                <a:lin ang="5400000" scaled="1"/>
                <a:tileRect/>
              </a:grad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9" name="Picture 3"/>
            <p:cNvPicPr>
              <a:picLocks noChangeArrowheads="1"/>
            </p:cNvPicPr>
            <p:nvPr/>
          </p:nvPicPr>
          <p:blipFill rotWithShape="1">
            <a:blip r:embed="rId6" cstate="print">
              <a:extLst>
                <a:ext uri="{BEBA8EAE-BF5A-486C-A8C5-ECC9F3942E4B}">
                  <a14:imgProps xmlns:a14="http://schemas.microsoft.com/office/drawing/2010/main">
                    <a14:imgLayer r:embed="rId7">
                      <a14:imgEffect>
                        <a14:backgroundRemoval t="855" b="99145" l="0" r="94737"/>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04"/>
            <a:stretch/>
          </p:blipFill>
          <p:spPr bwMode="auto">
            <a:xfrm>
              <a:off x="8002184" y="1239300"/>
              <a:ext cx="243063" cy="48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s://i.ya-webdesign.com/images/light-burst-png-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327023" y="1483370"/>
              <a:ext cx="1816978" cy="181170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7">
              <a:extLst>
                <a:ext uri="{FF2B5EF4-FFF2-40B4-BE49-F238E27FC236}">
                  <a16:creationId xmlns:a16="http://schemas.microsoft.com/office/drawing/2014/main" xmlns="" id="{7B6D73C7-1FE5-4E73-9D4F-C59DB1A1DC90}"/>
                </a:ext>
              </a:extLst>
            </p:cNvPr>
            <p:cNvSpPr>
              <a:spLocks/>
            </p:cNvSpPr>
            <p:nvPr/>
          </p:nvSpPr>
          <p:spPr bwMode="auto">
            <a:xfrm>
              <a:off x="-73725" y="1"/>
              <a:ext cx="9129391" cy="3377078"/>
            </a:xfrm>
            <a:custGeom>
              <a:avLst/>
              <a:gdLst>
                <a:gd name="T0" fmla="*/ 716 w 3241"/>
                <a:gd name="T1" fmla="*/ 576 h 1226"/>
                <a:gd name="T2" fmla="*/ 1936 w 3241"/>
                <a:gd name="T3" fmla="*/ 1060 h 1226"/>
                <a:gd name="T4" fmla="*/ 3241 w 3241"/>
                <a:gd name="T5" fmla="*/ 800 h 1226"/>
                <a:gd name="T6" fmla="*/ 2086 w 3241"/>
                <a:gd name="T7" fmla="*/ 966 h 1226"/>
                <a:gd name="T8" fmla="*/ 437 w 3241"/>
                <a:gd name="T9" fmla="*/ 0 h 1226"/>
                <a:gd name="T10" fmla="*/ 0 w 3241"/>
                <a:gd name="T11" fmla="*/ 0 h 1226"/>
                <a:gd name="T12" fmla="*/ 0 w 3241"/>
                <a:gd name="T13" fmla="*/ 623 h 1226"/>
                <a:gd name="T14" fmla="*/ 716 w 3241"/>
                <a:gd name="T15" fmla="*/ 576 h 1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1" h="1226">
                  <a:moveTo>
                    <a:pt x="716" y="576"/>
                  </a:moveTo>
                  <a:cubicBezTo>
                    <a:pt x="1176" y="666"/>
                    <a:pt x="1576" y="918"/>
                    <a:pt x="1936" y="1060"/>
                  </a:cubicBezTo>
                  <a:cubicBezTo>
                    <a:pt x="2292" y="1201"/>
                    <a:pt x="2839" y="1192"/>
                    <a:pt x="3241" y="800"/>
                  </a:cubicBezTo>
                  <a:cubicBezTo>
                    <a:pt x="3165" y="872"/>
                    <a:pt x="2743" y="1226"/>
                    <a:pt x="2086" y="966"/>
                  </a:cubicBezTo>
                  <a:cubicBezTo>
                    <a:pt x="1517" y="741"/>
                    <a:pt x="995" y="211"/>
                    <a:pt x="437" y="0"/>
                  </a:cubicBezTo>
                  <a:cubicBezTo>
                    <a:pt x="0" y="0"/>
                    <a:pt x="0" y="0"/>
                    <a:pt x="0" y="0"/>
                  </a:cubicBezTo>
                  <a:cubicBezTo>
                    <a:pt x="0" y="623"/>
                    <a:pt x="0" y="623"/>
                    <a:pt x="0" y="623"/>
                  </a:cubicBezTo>
                  <a:cubicBezTo>
                    <a:pt x="41" y="603"/>
                    <a:pt x="296" y="494"/>
                    <a:pt x="716" y="576"/>
                  </a:cubicBezTo>
                  <a:close/>
                </a:path>
              </a:pathLst>
            </a:custGeom>
            <a:solidFill>
              <a:schemeClr val="bg1"/>
            </a:solidFill>
            <a:ln w="41275" cmpd="thickThin">
              <a:noFill/>
            </a:ln>
            <a:effectLst>
              <a:outerShdw blurRad="825500" dist="457200" dir="8100000" algn="tr" rotWithShape="0">
                <a:prstClr val="black">
                  <a:alpha val="20000"/>
                </a:prstClr>
              </a:outerShdw>
            </a:effectLst>
          </p:spPr>
          <p:txBody>
            <a:bodyPr vert="horz" wrap="square" lIns="68589" tIns="34295" rIns="68589" bIns="34295" numCol="1" anchor="t" anchorCtr="0" compatLnSpc="1">
              <a:prstTxWarp prst="textNoShape">
                <a:avLst/>
              </a:prstTxWarp>
            </a:bodyPr>
            <a:lstStyle/>
            <a:p>
              <a:endParaRPr lang="en-IN"/>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25" y="-1"/>
              <a:ext cx="2081366" cy="16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297909" y="5661248"/>
              <a:ext cx="2846091"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259632" y="3027856"/>
            <a:ext cx="2592288" cy="1631216"/>
          </a:xfrm>
          <a:prstGeom prst="rect">
            <a:avLst/>
          </a:prstGeom>
          <a:noFill/>
        </p:spPr>
        <p:txBody>
          <a:bodyPr wrap="square" rtlCol="0">
            <a:spAutoFit/>
          </a:bodyPr>
          <a:lstStyle/>
          <a:p>
            <a:pPr algn="ctr"/>
            <a:r>
              <a:rPr lang="ru-RU" sz="2000" b="1" dirty="0" smtClean="0">
                <a:latin typeface="Arial" panose="020B0604020202020204" pitchFamily="34" charset="0"/>
                <a:cs typeface="Arial" panose="020B0604020202020204" pitchFamily="34" charset="0"/>
              </a:rPr>
              <a:t>Гродненский государственный университет имени </a:t>
            </a:r>
          </a:p>
          <a:p>
            <a:pPr algn="ctr"/>
            <a:r>
              <a:rPr lang="ru-RU" sz="2000" b="1" dirty="0" smtClean="0">
                <a:latin typeface="Arial" panose="020B0604020202020204" pitchFamily="34" charset="0"/>
                <a:cs typeface="Arial" panose="020B0604020202020204" pitchFamily="34" charset="0"/>
              </a:rPr>
              <a:t>Янки Купалы</a:t>
            </a:r>
            <a:endParaRPr lang="ru-RU" sz="2000" b="1" dirty="0">
              <a:latin typeface="Arial" panose="020B0604020202020204" pitchFamily="34" charset="0"/>
              <a:cs typeface="Arial" panose="020B0604020202020204" pitchFamily="34" charset="0"/>
            </a:endParaRPr>
          </a:p>
        </p:txBody>
      </p:sp>
      <p:pic>
        <p:nvPicPr>
          <p:cNvPr id="18" name="Рисунок 17"/>
          <p:cNvPicPr>
            <a:picLocks noChangeAspect="1"/>
          </p:cNvPicPr>
          <p:nvPr/>
        </p:nvPicPr>
        <p:blipFill>
          <a:blip r:embed="rId11">
            <a:extLst>
              <a:ext uri="{BEBA8EAE-BF5A-486C-A8C5-ECC9F3942E4B}">
                <a14:imgProps xmlns:a14="http://schemas.microsoft.com/office/drawing/2010/main">
                  <a14:imgLayer r:embed="rId12">
                    <a14:imgEffect>
                      <a14:backgroundRemoval t="0" b="99429" l="0" r="100000">
                        <a14:foregroundMark x1="93574" y1="2429" x2="93708" y2="4000"/>
                        <a14:foregroundMark x1="72557" y1="13000" x2="72557" y2="13000"/>
                        <a14:foregroundMark x1="76841" y1="16286" x2="76841" y2="16286"/>
                        <a14:foregroundMark x1="76037" y1="14714" x2="76037" y2="14714"/>
                        <a14:foregroundMark x1="76037" y1="14714" x2="76037" y2="14714"/>
                        <a14:foregroundMark x1="73360" y1="14286" x2="79384" y2="11000"/>
                        <a14:foregroundMark x1="74565" y1="9000" x2="59438" y2="27714"/>
                        <a14:foregroundMark x1="70013" y1="18143" x2="72691" y2="18429"/>
                        <a14:foregroundMark x1="69612" y1="31286" x2="90763" y2="26286"/>
                        <a14:foregroundMark x1="74565" y1="39714" x2="96252" y2="43571"/>
                        <a14:foregroundMark x1="76171" y1="49429" x2="96921" y2="58714"/>
                        <a14:foregroundMark x1="75636" y1="60143" x2="91834" y2="69429"/>
                        <a14:foregroundMark x1="71218" y1="70286" x2="76037" y2="91714"/>
                        <a14:foregroundMark x1="63052" y1="75857" x2="61580" y2="98857"/>
                        <a14:foregroundMark x1="53012" y1="79143" x2="45382" y2="99429"/>
                        <a14:foregroundMark x1="44712" y1="77857" x2="28246" y2="93714"/>
                        <a14:foregroundMark x1="35341" y1="73429" x2="14859" y2="80857"/>
                        <a14:foregroundMark x1="28514" y1="65857" x2="7631" y2="64857"/>
                        <a14:foregroundMark x1="24364" y1="55429" x2="4819" y2="47714"/>
                        <a14:foregroundMark x1="24498" y1="45857" x2="10040" y2="29286"/>
                        <a14:foregroundMark x1="27443" y1="36286" x2="19277" y2="14571"/>
                        <a14:foregroundMark x1="34672" y1="28571" x2="32129" y2="4143"/>
                        <a14:foregroundMark x1="42303" y1="23571" x2="49398" y2="714"/>
                        <a14:foregroundMark x1="16198" y1="26143" x2="16198" y2="26143"/>
                        <a14:foregroundMark x1="11379" y1="55714" x2="11379" y2="55714"/>
                        <a14:foregroundMark x1="52878" y1="1857" x2="57697" y2="24286"/>
                        <a14:foregroundMark x1="83400" y1="68286" x2="83400" y2="68286"/>
                        <a14:backgroundMark x1="32798" y1="43143" x2="32798" y2="43143"/>
                        <a14:backgroundMark x1="48862" y1="34857" x2="48862" y2="34857"/>
                        <a14:backgroundMark x1="48059" y1="32571" x2="36814" y2="46143"/>
                        <a14:backgroundMark x1="51272" y1="34714" x2="51004" y2="51571"/>
                        <a14:backgroundMark x1="55288" y1="39429" x2="55556" y2="45000"/>
                        <a14:backgroundMark x1="58233" y1="40714" x2="60910" y2="47429"/>
                        <a14:backgroundMark x1="57965" y1="41143" x2="59170" y2="33429"/>
                        <a14:backgroundMark x1="56359" y1="33143" x2="54618" y2="31143"/>
                        <a14:backgroundMark x1="44311" y1="39571" x2="45114" y2="44286"/>
                        <a14:backgroundMark x1="40964" y1="49286" x2="48728" y2="49143"/>
                        <a14:backgroundMark x1="45515" y1="41429" x2="42972" y2="44714"/>
                        <a14:backgroundMark x1="41098" y1="48857" x2="43775" y2="43143"/>
                        <a14:backgroundMark x1="41098" y1="45429" x2="43106" y2="44143"/>
                        <a14:backgroundMark x1="41098" y1="44286" x2="41633" y2="44143"/>
                        <a14:backgroundMark x1="50870" y1="46429" x2="53681" y2="48571"/>
                        <a14:backgroundMark x1="52477" y1="47857" x2="56225" y2="52571"/>
                        <a14:backgroundMark x1="58233" y1="48143" x2="58233" y2="52286"/>
                        <a14:backgroundMark x1="49799" y1="46857" x2="48996" y2="50429"/>
                        <a14:backgroundMark x1="51272" y1="50429" x2="51539" y2="53429"/>
                        <a14:backgroundMark x1="63855" y1="57571" x2="70549" y2="61857"/>
                        <a14:backgroundMark x1="66934" y1="61857" x2="66934" y2="61857"/>
                        <a14:backgroundMark x1="63454" y1="41000" x2="63454" y2="41000"/>
                        <a14:backgroundMark x1="62383" y1="36286" x2="62383" y2="36286"/>
                        <a14:backgroundMark x1="61580" y1="32429" x2="61580" y2="32429"/>
                        <a14:backgroundMark x1="60643" y1="30714" x2="60643" y2="30714"/>
                        <a14:backgroundMark x1="59973" y1="24714" x2="59973" y2="24714"/>
                        <a14:backgroundMark x1="60643" y1="21571" x2="60643" y2="21571"/>
                        <a14:backgroundMark x1="59036" y1="24143" x2="59036" y2="24143"/>
                        <a14:backgroundMark x1="45114" y1="47429" x2="45114" y2="47429"/>
                        <a14:backgroundMark x1="45248" y1="45286" x2="53414" y2="51714"/>
                        <a14:backgroundMark x1="53146" y1="53000" x2="48059" y2="47857"/>
                        <a14:backgroundMark x1="49398" y1="50429" x2="51539" y2="50429"/>
                        <a14:backgroundMark x1="53280" y1="52571" x2="51406" y2="50429"/>
                        <a14:backgroundMark x1="41232" y1="42857" x2="42704" y2="44143"/>
                        <a14:backgroundMark x1="44043" y1="45857" x2="43775" y2="44714"/>
                        <a14:backgroundMark x1="46319" y1="47000" x2="47791" y2="47000"/>
                      </a14:backgroundRemoval>
                    </a14:imgEffect>
                  </a14:imgLayer>
                </a14:imgProps>
              </a:ext>
              <a:ext uri="{28A0092B-C50C-407E-A947-70E740481C1C}">
                <a14:useLocalDpi xmlns:a14="http://schemas.microsoft.com/office/drawing/2010/main" val="0"/>
              </a:ext>
            </a:extLst>
          </a:blip>
          <a:stretch>
            <a:fillRect/>
          </a:stretch>
        </p:blipFill>
        <p:spPr>
          <a:xfrm>
            <a:off x="-73726" y="1483369"/>
            <a:ext cx="5184576" cy="4858370"/>
          </a:xfrm>
          <a:prstGeom prst="rect">
            <a:avLst/>
          </a:prstGeom>
        </p:spPr>
      </p:pic>
    </p:spTree>
    <p:extLst>
      <p:ext uri="{BB962C8B-B14F-4D97-AF65-F5344CB8AC3E}">
        <p14:creationId xmlns:p14="http://schemas.microsoft.com/office/powerpoint/2010/main" val="396249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384667" y="-50948"/>
            <a:ext cx="8759331" cy="615553"/>
          </a:xfrm>
          <a:prstGeom prst="rect">
            <a:avLst/>
          </a:prstGeom>
        </p:spPr>
        <p:txBody>
          <a:bodyPr wrap="square">
            <a:spAutoFit/>
          </a:bodyPr>
          <a:lstStyle/>
          <a:p>
            <a:pPr indent="450215" algn="ctr">
              <a:spcBef>
                <a:spcPts val="600"/>
              </a:spcBef>
              <a:spcAft>
                <a:spcPts val="600"/>
              </a:spcAft>
            </a:pP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ГрГУ имени Янки Купалы </a:t>
            </a:r>
            <a:r>
              <a:rPr lang="ru-RU" sz="17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состоялся </a:t>
            </a: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интеллектуально-спортивный турнир «Беларусь: Единство. Независимость. Будущее»</a:t>
            </a:r>
            <a:endParaRPr lang="ru-RU" sz="17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154080" y="692696"/>
            <a:ext cx="6290128" cy="4278094"/>
          </a:xfrm>
          <a:prstGeom prst="rect">
            <a:avLst/>
          </a:prstGeom>
        </p:spPr>
        <p:txBody>
          <a:bodyPr wrap="square">
            <a:spAutoFit/>
          </a:bodyPr>
          <a:lstStyle/>
          <a:p>
            <a:pPr algn="just">
              <a:spcAft>
                <a:spcPts val="0"/>
              </a:spcAft>
            </a:pPr>
            <a:r>
              <a:rPr lang="ru-RU" sz="1600" b="1" dirty="0">
                <a:latin typeface="pt_sans_bold"/>
              </a:rPr>
              <a:t>На протяжении трех дней команды из шести университетов нашей страны не только соревновались, но и находили новых друзей, запасались яркими </a:t>
            </a:r>
            <a:r>
              <a:rPr lang="ru-RU" sz="1600" b="1" dirty="0" smtClean="0">
                <a:latin typeface="pt_sans_bold"/>
              </a:rPr>
              <a:t>впечатлениями, да и просто отлично проводили время. </a:t>
            </a:r>
            <a:r>
              <a:rPr lang="ru-RU" sz="1600" b="1" dirty="0">
                <a:latin typeface="pt_sans_bold"/>
              </a:rPr>
              <a:t>В завершающий день турнира молодежь присоединилась к празднованию Дня народного единства и торжественно закрыла турнир.</a:t>
            </a:r>
            <a:endParaRPr lang="ru-RU" sz="1600" dirty="0">
              <a:latin typeface="Comic Sans MS"/>
            </a:endParaRPr>
          </a:p>
          <a:p>
            <a:pPr algn="just">
              <a:spcAft>
                <a:spcPts val="0"/>
              </a:spcAft>
            </a:pPr>
            <a:r>
              <a:rPr lang="ru-RU" sz="1600" dirty="0">
                <a:latin typeface="pt_sans_caption"/>
              </a:rPr>
              <a:t>Интеллектуально-спортивный турнир «Беларусь: Единство. Независимость. Будущее» </a:t>
            </a:r>
            <a:r>
              <a:rPr lang="ru-RU" sz="1600" dirty="0" smtClean="0">
                <a:latin typeface="pt_sans_caption"/>
              </a:rPr>
              <a:t>был </a:t>
            </a:r>
            <a:r>
              <a:rPr lang="ru-RU" sz="1600" dirty="0">
                <a:latin typeface="pt_sans_caption"/>
              </a:rPr>
              <a:t>организован Гродненским государственным университетом имени Янки Купалы при поддержке Министерства образования Республики Беларусь. Событие имеет несколько примечательных черт, которые выделяют его. Во-первых, турнир направлен на привлечение к здоровому образу жизни не только студентов, но и работающей молодежи, поэтому команды состояли из обучающихся и молодых преподавателей, которые еще совсем недавно постигали азы профессии. </a:t>
            </a:r>
            <a:r>
              <a:rPr lang="ru-RU" sz="1600" dirty="0" smtClean="0">
                <a:latin typeface="pt_sans_caption"/>
              </a:rPr>
              <a:t>Во-вторых</a:t>
            </a:r>
            <a:r>
              <a:rPr lang="ru-RU" sz="1600" dirty="0">
                <a:latin typeface="pt_sans_caption"/>
              </a:rPr>
              <a:t>, турнир объединил в себе состязания для ума и тела.</a:t>
            </a:r>
            <a:endParaRPr lang="ru-RU" sz="1600" b="0" i="0" dirty="0">
              <a:effectLst/>
              <a:latin typeface="pt_sans_caption"/>
            </a:endParaRPr>
          </a:p>
        </p:txBody>
      </p:sp>
      <p:sp>
        <p:nvSpPr>
          <p:cNvPr id="5" name="Прямоугольник 4"/>
          <p:cNvSpPr/>
          <p:nvPr/>
        </p:nvSpPr>
        <p:spPr>
          <a:xfrm>
            <a:off x="154080" y="4851157"/>
            <a:ext cx="6218120" cy="954107"/>
          </a:xfrm>
          <a:prstGeom prst="rect">
            <a:avLst/>
          </a:prstGeom>
        </p:spPr>
        <p:txBody>
          <a:bodyPr wrap="square">
            <a:spAutoFit/>
          </a:bodyPr>
          <a:lstStyle/>
          <a:p>
            <a:pPr algn="just"/>
            <a:r>
              <a:rPr lang="ru-RU" sz="1400" dirty="0">
                <a:latin typeface="pt_sans_caption"/>
              </a:rPr>
              <a:t>Победителем интеллектуально-спортивного </a:t>
            </a:r>
            <a:r>
              <a:rPr lang="ru-RU" sz="1400" dirty="0" smtClean="0">
                <a:latin typeface="pt_sans_caption"/>
              </a:rPr>
              <a:t>турнира </a:t>
            </a:r>
            <a:r>
              <a:rPr lang="ru-RU" sz="1400" dirty="0">
                <a:latin typeface="pt_sans_caption"/>
              </a:rPr>
              <a:t>«Беларусь: Единство. Независимость. Будущее» стала Белорусская государственная орденов Октябрьской Революции и Трудового Красного Знамени сельскохозяйственная академия.</a:t>
            </a:r>
            <a:endParaRPr lang="ru-RU" sz="1400" dirty="0"/>
          </a:p>
        </p:txBody>
      </p:sp>
      <p:sp>
        <p:nvSpPr>
          <p:cNvPr id="6" name="Прямоугольник 5"/>
          <p:cNvSpPr/>
          <p:nvPr/>
        </p:nvSpPr>
        <p:spPr>
          <a:xfrm>
            <a:off x="154080" y="5715253"/>
            <a:ext cx="6290128" cy="954107"/>
          </a:xfrm>
          <a:prstGeom prst="rect">
            <a:avLst/>
          </a:prstGeom>
        </p:spPr>
        <p:txBody>
          <a:bodyPr wrap="square">
            <a:spAutoFit/>
          </a:bodyPr>
          <a:lstStyle/>
          <a:p>
            <a:pPr algn="just"/>
            <a:r>
              <a:rPr lang="ru-RU" sz="1400" dirty="0">
                <a:latin typeface="pt_sans_caption"/>
              </a:rPr>
              <a:t>Второе место у команды Белорусского государственного </a:t>
            </a:r>
            <a:r>
              <a:rPr lang="ru-RU" sz="1400" dirty="0" smtClean="0">
                <a:latin typeface="pt_sans_caption"/>
              </a:rPr>
              <a:t>университета. Третье </a:t>
            </a:r>
            <a:r>
              <a:rPr lang="ru-RU" sz="1400" dirty="0">
                <a:latin typeface="pt_sans_caption"/>
              </a:rPr>
              <a:t>место между собой разделили Брестский государственный технический университет и Гродненский государственный университет имени Янки Купалы</a:t>
            </a:r>
            <a:r>
              <a:rPr lang="ru-RU" sz="1400" dirty="0" smtClean="0">
                <a:latin typeface="pt_sans_caption"/>
              </a:rPr>
              <a:t>.</a:t>
            </a:r>
            <a:endParaRPr lang="ru-RU" sz="1400" dirty="0"/>
          </a:p>
        </p:txBody>
      </p:sp>
      <p:pic>
        <p:nvPicPr>
          <p:cNvPr id="8194" name="Picture 2" descr="IMG_20220917_144648_7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6682" y="4149080"/>
            <a:ext cx="2387462" cy="159164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G_20220917_144704_97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6682" y="2492896"/>
            <a:ext cx="2387462" cy="159164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G_20220917_144722_9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70624" y="764704"/>
            <a:ext cx="2443052" cy="162870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570624" y="5733256"/>
            <a:ext cx="2439604" cy="1015663"/>
          </a:xfrm>
          <a:prstGeom prst="rect">
            <a:avLst/>
          </a:prstGeom>
        </p:spPr>
        <p:txBody>
          <a:bodyPr wrap="square">
            <a:spAutoFit/>
          </a:bodyPr>
          <a:lstStyle/>
          <a:p>
            <a:r>
              <a:rPr lang="en-US" sz="1200" dirty="0">
                <a:hlinkClick r:id="rId10"/>
              </a:rPr>
              <a:t>https://</a:t>
            </a:r>
            <a:r>
              <a:rPr lang="en-US" sz="1200" dirty="0" smtClean="0">
                <a:hlinkClick r:id="rId10"/>
              </a:rPr>
              <a:t>www.grsu.by/component/k2/item/43374-v-grgu-imeni-yanki-kupaly-zavershilsya-intellektualno-sportivnyj-turnir-belarus-edinstvo-nezavisimost-budushchee.html</a:t>
            </a:r>
            <a:endParaRPr lang="ru-RU" sz="1200" dirty="0"/>
          </a:p>
        </p:txBody>
      </p:sp>
    </p:spTree>
    <p:extLst>
      <p:ext uri="{BB962C8B-B14F-4D97-AF65-F5344CB8AC3E}">
        <p14:creationId xmlns:p14="http://schemas.microsoft.com/office/powerpoint/2010/main" val="307108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384667" y="-50948"/>
            <a:ext cx="8759331" cy="615553"/>
          </a:xfrm>
          <a:prstGeom prst="rect">
            <a:avLst/>
          </a:prstGeom>
        </p:spPr>
        <p:txBody>
          <a:bodyPr wrap="square">
            <a:spAutoFit/>
          </a:bodyPr>
          <a:lstStyle/>
          <a:p>
            <a:pPr indent="450215" algn="ctr">
              <a:spcBef>
                <a:spcPts val="600"/>
              </a:spcBef>
              <a:spcAft>
                <a:spcPts val="600"/>
              </a:spcAft>
            </a:pP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Студент ГрГУ имени Янки Купалы стал председателем </a:t>
            </a:r>
            <a:r>
              <a:rPr lang="ru-RU" sz="17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областного </a:t>
            </a: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Молодежного парламента</a:t>
            </a:r>
            <a:endParaRPr lang="ru-RU" sz="17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5362" name="Picture 2" descr="03c784685680e0d8686fb10f942d05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836712"/>
            <a:ext cx="2831573" cy="188863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4666" y="764704"/>
            <a:ext cx="5411469" cy="2031325"/>
          </a:xfrm>
          <a:prstGeom prst="rect">
            <a:avLst/>
          </a:prstGeom>
        </p:spPr>
        <p:txBody>
          <a:bodyPr wrap="square">
            <a:spAutoFit/>
          </a:bodyPr>
          <a:lstStyle/>
          <a:p>
            <a:pPr algn="just"/>
            <a:r>
              <a:rPr lang="ru-RU" b="1" dirty="0" smtClean="0">
                <a:latin typeface="pt_sans_bold"/>
              </a:rPr>
              <a:t>Состоялась </a:t>
            </a:r>
            <a:r>
              <a:rPr lang="ru-RU" b="1" dirty="0">
                <a:latin typeface="pt_sans_bold"/>
              </a:rPr>
              <a:t>сессия Молодежного парламента VI созыва при областном Совете депутатов. В сессии приняли участие ректор ГрГУ имени Янки Купалы Ирина Китурко и студенты нашего университета – члены Молодежного парламента при областном Совете депутатов.</a:t>
            </a:r>
            <a:endParaRPr lang="ru-RU" dirty="0"/>
          </a:p>
        </p:txBody>
      </p:sp>
      <p:sp>
        <p:nvSpPr>
          <p:cNvPr id="6" name="Прямоугольник 5"/>
          <p:cNvSpPr/>
          <p:nvPr/>
        </p:nvSpPr>
        <p:spPr>
          <a:xfrm>
            <a:off x="384667" y="3645024"/>
            <a:ext cx="8459066" cy="2308324"/>
          </a:xfrm>
          <a:prstGeom prst="rect">
            <a:avLst/>
          </a:prstGeom>
        </p:spPr>
        <p:txBody>
          <a:bodyPr wrap="square">
            <a:spAutoFit/>
          </a:bodyPr>
          <a:lstStyle/>
          <a:p>
            <a:pPr algn="just">
              <a:spcAft>
                <a:spcPts val="0"/>
              </a:spcAft>
            </a:pPr>
            <a:r>
              <a:rPr lang="ru-RU" sz="1600" dirty="0">
                <a:latin typeface="pt_sans_caption"/>
              </a:rPr>
              <a:t>Данная сессия Молодежного парламента стала юбилейной – ровно 10 лет назад юные парламентарии впервые собрались при районных Советах депутатов и областном Совете депутатов. За эти годы молодежь значительно укрепила свое влияние в политической среде. Она активно помогает строить настоящее своей страны, при этом делая значительный вклад в будущее.</a:t>
            </a:r>
          </a:p>
          <a:p>
            <a:pPr algn="just">
              <a:spcAft>
                <a:spcPts val="0"/>
              </a:spcAft>
            </a:pPr>
            <a:r>
              <a:rPr lang="ru-RU" sz="1600" dirty="0" smtClean="0">
                <a:latin typeface="pt_sans_caption"/>
              </a:rPr>
              <a:t>Студенты </a:t>
            </a:r>
            <a:r>
              <a:rPr lang="ru-RU" sz="1600" dirty="0" err="1" smtClean="0">
                <a:latin typeface="pt_sans_caption"/>
              </a:rPr>
              <a:t>Купаловского</a:t>
            </a:r>
            <a:r>
              <a:rPr lang="ru-RU" sz="1600" dirty="0" smtClean="0">
                <a:latin typeface="pt_sans_caption"/>
              </a:rPr>
              <a:t> </a:t>
            </a:r>
            <a:r>
              <a:rPr lang="ru-RU" sz="1600" dirty="0">
                <a:latin typeface="pt_sans_caption"/>
              </a:rPr>
              <a:t>университета принимают участие в политической жизни страны и на республиканском уровне. На прошлой неделе состоялось заседание Молодежного парламента при Национальном собрании Республики Беларусь, в котором наши ребята приняли участие. </a:t>
            </a:r>
            <a:endParaRPr lang="ru-RU" sz="1600" b="0" i="0" dirty="0">
              <a:effectLst/>
              <a:latin typeface="pt_sans_caption"/>
            </a:endParaRPr>
          </a:p>
        </p:txBody>
      </p:sp>
      <p:sp>
        <p:nvSpPr>
          <p:cNvPr id="7" name="Прямоугольник 6"/>
          <p:cNvSpPr/>
          <p:nvPr/>
        </p:nvSpPr>
        <p:spPr>
          <a:xfrm>
            <a:off x="244772" y="6074132"/>
            <a:ext cx="8503692" cy="523220"/>
          </a:xfrm>
          <a:prstGeom prst="rect">
            <a:avLst/>
          </a:prstGeom>
        </p:spPr>
        <p:txBody>
          <a:bodyPr wrap="square">
            <a:spAutoFit/>
          </a:bodyPr>
          <a:lstStyle/>
          <a:p>
            <a:r>
              <a:rPr lang="en-US" sz="1400" dirty="0">
                <a:hlinkClick r:id="rId8"/>
              </a:rPr>
              <a:t>https://</a:t>
            </a:r>
            <a:r>
              <a:rPr lang="en-US" sz="1400" dirty="0" smtClean="0">
                <a:hlinkClick r:id="rId8"/>
              </a:rPr>
              <a:t>www.grsu.by/component/k2/item/40631-student-grgu-imeni-yanki-kupaly-stal-predsedatelem-oblastnogo-molodezhnogo-parlamenta.html</a:t>
            </a:r>
            <a:endParaRPr lang="ru-RU" sz="1400" dirty="0"/>
          </a:p>
        </p:txBody>
      </p:sp>
      <p:sp>
        <p:nvSpPr>
          <p:cNvPr id="8" name="Прямоугольник 7"/>
          <p:cNvSpPr/>
          <p:nvPr/>
        </p:nvSpPr>
        <p:spPr>
          <a:xfrm>
            <a:off x="384665" y="2926685"/>
            <a:ext cx="8459067" cy="646331"/>
          </a:xfrm>
          <a:prstGeom prst="rect">
            <a:avLst/>
          </a:prstGeom>
        </p:spPr>
        <p:txBody>
          <a:bodyPr wrap="square">
            <a:spAutoFit/>
          </a:bodyPr>
          <a:lstStyle/>
          <a:p>
            <a:pPr algn="just"/>
            <a:r>
              <a:rPr lang="ru-RU" b="1" dirty="0" smtClean="0">
                <a:latin typeface="pt_sans_caption"/>
              </a:rPr>
              <a:t>Студента 3 </a:t>
            </a:r>
            <a:r>
              <a:rPr lang="ru-RU" b="1" dirty="0">
                <a:latin typeface="pt_sans_caption"/>
              </a:rPr>
              <a:t>курса факультета биологии и экологии </a:t>
            </a:r>
            <a:r>
              <a:rPr lang="ru-RU" b="1" dirty="0" smtClean="0">
                <a:latin typeface="pt_sans_caption"/>
              </a:rPr>
              <a:t>Вадима Гунько </a:t>
            </a:r>
            <a:r>
              <a:rPr lang="ru-RU" b="1" dirty="0">
                <a:latin typeface="pt_sans_caption"/>
              </a:rPr>
              <a:t>избрали председателем областного Молодежного </a:t>
            </a:r>
            <a:r>
              <a:rPr lang="ru-RU" b="1" dirty="0" smtClean="0">
                <a:latin typeface="pt_sans_caption"/>
              </a:rPr>
              <a:t>парламента.</a:t>
            </a:r>
            <a:endParaRPr lang="ru-RU" b="1" dirty="0"/>
          </a:p>
        </p:txBody>
      </p:sp>
    </p:spTree>
    <p:extLst>
      <p:ext uri="{BB962C8B-B14F-4D97-AF65-F5344CB8AC3E}">
        <p14:creationId xmlns:p14="http://schemas.microsoft.com/office/powerpoint/2010/main" val="398299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384667" y="-50948"/>
            <a:ext cx="8759331" cy="615553"/>
          </a:xfrm>
          <a:prstGeom prst="rect">
            <a:avLst/>
          </a:prstGeom>
        </p:spPr>
        <p:txBody>
          <a:bodyPr wrap="square">
            <a:spAutoFit/>
          </a:bodyPr>
          <a:lstStyle/>
          <a:p>
            <a:pPr indent="450215" algn="ctr">
              <a:spcBef>
                <a:spcPts val="600"/>
              </a:spcBef>
              <a:spcAft>
                <a:spcPts val="600"/>
              </a:spcAft>
            </a:pPr>
            <a:r>
              <a:rPr lang="ru-RU" sz="17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Купаловцы</a:t>
            </a: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приняли участие в экспертно-</a:t>
            </a:r>
            <a:r>
              <a:rPr lang="ru-RU" sz="17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медийном</a:t>
            </a: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форуме «Союзное государство: экономическая интеграция – задачи развития»</a:t>
            </a:r>
            <a:endParaRPr lang="ru-RU" sz="17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1266" name="Picture 2" descr="IMG_47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3356" y="864654"/>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hoto_2022-04-01_10-18-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3356" y="2924943"/>
            <a:ext cx="2849251" cy="18995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54080" y="708367"/>
            <a:ext cx="5786072" cy="5816977"/>
          </a:xfrm>
          <a:prstGeom prst="rect">
            <a:avLst/>
          </a:prstGeom>
        </p:spPr>
        <p:txBody>
          <a:bodyPr wrap="square">
            <a:spAutoFit/>
          </a:bodyPr>
          <a:lstStyle/>
          <a:p>
            <a:pPr algn="just">
              <a:spcAft>
                <a:spcPts val="0"/>
              </a:spcAft>
            </a:pPr>
            <a:r>
              <a:rPr lang="ru-RU" b="1" dirty="0">
                <a:latin typeface="pt_sans_bold"/>
              </a:rPr>
              <a:t>Форум состоялся в преддверии Дня единения народов Беларуси и России. Он был нацелен на укрепление экономического сотрудничества между двумя странами, развитие новых сфер бизнеса и технологий. В событии приняли участие и </a:t>
            </a:r>
            <a:r>
              <a:rPr lang="ru-RU" b="1" dirty="0" err="1">
                <a:latin typeface="pt_sans_bold"/>
              </a:rPr>
              <a:t>купаловцы</a:t>
            </a:r>
            <a:r>
              <a:rPr lang="ru-RU" b="1" dirty="0">
                <a:latin typeface="pt_sans_bold"/>
              </a:rPr>
              <a:t>: доцент кафедры истории Беларуси, археологии и специальных исторических дисциплин Александр Горный и председатель Координационного студенческого совета Вероника </a:t>
            </a:r>
            <a:r>
              <a:rPr lang="ru-RU" b="1" dirty="0" err="1">
                <a:latin typeface="pt_sans_bold"/>
              </a:rPr>
              <a:t>Басинская</a:t>
            </a:r>
            <a:r>
              <a:rPr lang="ru-RU" b="1" dirty="0">
                <a:latin typeface="pt_sans_bold"/>
              </a:rPr>
              <a:t>.</a:t>
            </a:r>
            <a:endParaRPr lang="ru-RU" dirty="0">
              <a:latin typeface="Comic Sans MS"/>
            </a:endParaRPr>
          </a:p>
          <a:p>
            <a:pPr algn="just">
              <a:spcAft>
                <a:spcPts val="0"/>
              </a:spcAft>
            </a:pPr>
            <a:r>
              <a:rPr lang="ru-RU" sz="1600" dirty="0">
                <a:latin typeface="pt_sans_caption"/>
              </a:rPr>
              <a:t>На мероприятии гости обсуждали возможности для рынков, а также пути повышения экономической самодостаточности Союзного государства. Участники форума поговорили о реализуемых проектах, работе отрасли в условиях экономических санкций, обратили внимание на приоритетные цели и задачи.</a:t>
            </a:r>
          </a:p>
          <a:p>
            <a:pPr algn="just">
              <a:spcAft>
                <a:spcPts val="0"/>
              </a:spcAft>
            </a:pPr>
            <a:r>
              <a:rPr lang="ru-RU" sz="1600" dirty="0">
                <a:latin typeface="pt_sans_caption"/>
              </a:rPr>
              <a:t>В рамках форума с Советом молодых ученых и Общественным республиканским студенческим советом пообщался Министр образования Республики Беларусь Андрей Иванец. Участники диалога обсудили вопросы интеграции образования в рамках Союзного государства, перспективы развития, и планы на сотрудничество</a:t>
            </a:r>
            <a:r>
              <a:rPr lang="ru-RU" sz="1600" dirty="0" smtClean="0">
                <a:latin typeface="pt_sans_caption"/>
              </a:rPr>
              <a:t>.</a:t>
            </a:r>
            <a:endParaRPr lang="ru-RU" sz="1600" dirty="0">
              <a:latin typeface="pt_sans_caption"/>
            </a:endParaRPr>
          </a:p>
        </p:txBody>
      </p:sp>
      <p:sp>
        <p:nvSpPr>
          <p:cNvPr id="5" name="Прямоугольник 4"/>
          <p:cNvSpPr/>
          <p:nvPr/>
        </p:nvSpPr>
        <p:spPr>
          <a:xfrm>
            <a:off x="6133356" y="5048016"/>
            <a:ext cx="2857500" cy="1384995"/>
          </a:xfrm>
          <a:prstGeom prst="rect">
            <a:avLst/>
          </a:prstGeom>
        </p:spPr>
        <p:txBody>
          <a:bodyPr wrap="square">
            <a:spAutoFit/>
          </a:bodyPr>
          <a:lstStyle/>
          <a:p>
            <a:r>
              <a:rPr lang="en-US" sz="1400" dirty="0">
                <a:hlinkClick r:id="rId9"/>
              </a:rPr>
              <a:t>https://</a:t>
            </a:r>
            <a:r>
              <a:rPr lang="en-US" sz="1400" dirty="0" smtClean="0">
                <a:hlinkClick r:id="rId9"/>
              </a:rPr>
              <a:t>www.grsu.by/component/k2/item/41569-kupalovtsy-prinyali-uchastie-v-ekspertno-medijnom-forume-soyuznoe-gosudarstvo-ekonomicheskaya-integratsiya-zadachi-razvitiya.html</a:t>
            </a:r>
            <a:endParaRPr lang="ru-RU" sz="1400" dirty="0"/>
          </a:p>
        </p:txBody>
      </p:sp>
    </p:spTree>
    <p:extLst>
      <p:ext uri="{BB962C8B-B14F-4D97-AF65-F5344CB8AC3E}">
        <p14:creationId xmlns:p14="http://schemas.microsoft.com/office/powerpoint/2010/main" val="397935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384667" y="-50948"/>
            <a:ext cx="8759331" cy="615553"/>
          </a:xfrm>
          <a:prstGeom prst="rect">
            <a:avLst/>
          </a:prstGeom>
        </p:spPr>
        <p:txBody>
          <a:bodyPr wrap="square">
            <a:spAutoFit/>
          </a:bodyPr>
          <a:lstStyle/>
          <a:p>
            <a:pPr indent="450215" algn="ctr">
              <a:spcBef>
                <a:spcPts val="600"/>
              </a:spcBef>
              <a:spcAft>
                <a:spcPts val="600"/>
              </a:spcAft>
            </a:pPr>
            <a:r>
              <a:rPr lang="ru-RU" sz="17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Купаловцы</a:t>
            </a: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принимают участие в республиканском круглом столе «На пользу людям, на благо Отечества. Студенческие инициативы, проекты, ресурсы»</a:t>
            </a:r>
            <a:endParaRPr lang="ru-RU" sz="17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0242" name="Picture 2" descr="photo 2022 05 30 13 46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5346" y="4620344"/>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45384" y="5085184"/>
            <a:ext cx="4723168" cy="954107"/>
          </a:xfrm>
          <a:prstGeom prst="rect">
            <a:avLst/>
          </a:prstGeom>
        </p:spPr>
        <p:txBody>
          <a:bodyPr wrap="square">
            <a:spAutoFit/>
          </a:bodyPr>
          <a:lstStyle/>
          <a:p>
            <a:r>
              <a:rPr lang="en-US" sz="1400" dirty="0">
                <a:hlinkClick r:id="rId8"/>
              </a:rPr>
              <a:t>https://</a:t>
            </a:r>
            <a:r>
              <a:rPr lang="en-US" sz="1400" dirty="0" smtClean="0">
                <a:hlinkClick r:id="rId8"/>
              </a:rPr>
              <a:t>www.grsu.by/component/k2/item/42341-kupalovtsy-prinimayut-uchastie-v-respublikanskom-kruglom-stole-na-polzu-lyudyam-na-blago-otechestva-studencheskie-initsiativy-proekty-resursy.html</a:t>
            </a:r>
            <a:endParaRPr lang="ru-RU" sz="1400" dirty="0"/>
          </a:p>
        </p:txBody>
      </p:sp>
      <p:sp>
        <p:nvSpPr>
          <p:cNvPr id="8" name="Прямоугольник 7"/>
          <p:cNvSpPr/>
          <p:nvPr/>
        </p:nvSpPr>
        <p:spPr>
          <a:xfrm>
            <a:off x="244772" y="681658"/>
            <a:ext cx="8647708" cy="3785652"/>
          </a:xfrm>
          <a:prstGeom prst="rect">
            <a:avLst/>
          </a:prstGeom>
        </p:spPr>
        <p:txBody>
          <a:bodyPr wrap="square">
            <a:spAutoFit/>
          </a:bodyPr>
          <a:lstStyle/>
          <a:p>
            <a:pPr algn="just">
              <a:spcAft>
                <a:spcPts val="0"/>
              </a:spcAft>
            </a:pPr>
            <a:r>
              <a:rPr lang="ru-RU" sz="1500" b="1" dirty="0" smtClean="0">
                <a:latin typeface="pt_sans_bold"/>
              </a:rPr>
              <a:t>В </a:t>
            </a:r>
            <a:r>
              <a:rPr lang="ru-RU" sz="1500" b="1" dirty="0">
                <a:latin typeface="pt_sans_bold"/>
              </a:rPr>
              <a:t>рамках реализации Программы сотрудничества между Министерством образования Республики Беларусь и Белорусской Православной Церковью </a:t>
            </a:r>
            <a:r>
              <a:rPr lang="ru-RU" sz="1500" b="1" dirty="0" smtClean="0">
                <a:latin typeface="pt_sans_bold"/>
              </a:rPr>
              <a:t>проведен круглый стол </a:t>
            </a:r>
            <a:r>
              <a:rPr lang="ru-RU" sz="1500" b="1" dirty="0">
                <a:latin typeface="pt_sans_bold"/>
              </a:rPr>
              <a:t>«На пользу людям, на благо Отечества. Студенческие инициативы, проекты, ресурсы».</a:t>
            </a:r>
            <a:endParaRPr lang="ru-RU" sz="1500" dirty="0">
              <a:latin typeface="Comic Sans MS"/>
            </a:endParaRPr>
          </a:p>
          <a:p>
            <a:pPr algn="just">
              <a:spcAft>
                <a:spcPts val="0"/>
              </a:spcAft>
            </a:pPr>
            <a:r>
              <a:rPr lang="ru-RU" sz="1500" dirty="0">
                <a:latin typeface="pt_sans_caption"/>
              </a:rPr>
              <a:t>В событии принимают участие Министр образования Республики Беларусь Андрей Иванец, Митрополит Минский И </a:t>
            </a:r>
            <a:r>
              <a:rPr lang="ru-RU" sz="1500" dirty="0" err="1">
                <a:latin typeface="pt_sans_caption"/>
              </a:rPr>
              <a:t>Заславский</a:t>
            </a:r>
            <a:r>
              <a:rPr lang="ru-RU" sz="1500" dirty="0">
                <a:latin typeface="pt_sans_caption"/>
              </a:rPr>
              <a:t>, Патриарший Экзарх всея Беларуси, студенческий актив учреждений высшего образования.</a:t>
            </a:r>
          </a:p>
          <a:p>
            <a:pPr algn="just">
              <a:spcAft>
                <a:spcPts val="0"/>
              </a:spcAft>
            </a:pPr>
            <a:r>
              <a:rPr lang="ru-RU" sz="1500" dirty="0">
                <a:latin typeface="pt_sans_caption"/>
              </a:rPr>
              <a:t>В рамках круглого стола организована выставка-презентация социальных проектов по сотрудничеству с Белорусской Православной Церковью, в которой принимают участие и </a:t>
            </a:r>
            <a:r>
              <a:rPr lang="ru-RU" sz="1500" dirty="0" err="1">
                <a:latin typeface="pt_sans_caption"/>
              </a:rPr>
              <a:t>купаловцы</a:t>
            </a:r>
            <a:r>
              <a:rPr lang="ru-RU" sz="1500" dirty="0">
                <a:latin typeface="pt_sans_caption"/>
              </a:rPr>
              <a:t>. Нашу экспозицию посетили Патриарший Экзарх всея Беларуси, Митрополит Минский и </a:t>
            </a:r>
            <a:r>
              <a:rPr lang="ru-RU" sz="1500" dirty="0" err="1">
                <a:latin typeface="pt_sans_caption"/>
              </a:rPr>
              <a:t>Заславский</a:t>
            </a:r>
            <a:r>
              <a:rPr lang="ru-RU" sz="1500" dirty="0">
                <a:latin typeface="pt_sans_caption"/>
              </a:rPr>
              <a:t> Вениамин и Министр образования Республики Беларусь Андрей Иванец.</a:t>
            </a:r>
          </a:p>
          <a:p>
            <a:pPr algn="just">
              <a:spcAft>
                <a:spcPts val="0"/>
              </a:spcAft>
            </a:pPr>
            <a:r>
              <a:rPr lang="ru-RU" sz="1500" dirty="0">
                <a:latin typeface="pt_sans_caption"/>
              </a:rPr>
              <a:t>В рамках выставки </a:t>
            </a:r>
            <a:r>
              <a:rPr lang="ru-RU" sz="1500" dirty="0" err="1">
                <a:latin typeface="pt_sans_caption"/>
              </a:rPr>
              <a:t>купаловцы</a:t>
            </a:r>
            <a:r>
              <a:rPr lang="ru-RU" sz="1500" dirty="0">
                <a:latin typeface="pt_sans_caption"/>
              </a:rPr>
              <a:t> представили видеофильм о сотрудничестве ГрГУ имени Янки Купалы с Гродненской Епархией Белорусской Православной Церкви, а также проекты «Виртуальная </a:t>
            </a:r>
            <a:r>
              <a:rPr lang="ru-RU" sz="1500" dirty="0" err="1">
                <a:latin typeface="pt_sans_caption"/>
              </a:rPr>
              <a:t>Коложа</a:t>
            </a:r>
            <a:r>
              <a:rPr lang="ru-RU" sz="1500" dirty="0">
                <a:latin typeface="pt_sans_caption"/>
              </a:rPr>
              <a:t>» и «Православный веб-</a:t>
            </a:r>
            <a:r>
              <a:rPr lang="ru-RU" sz="1500" dirty="0" err="1">
                <a:latin typeface="pt_sans_caption"/>
              </a:rPr>
              <a:t>квест</a:t>
            </a:r>
            <a:r>
              <a:rPr lang="ru-RU" sz="1500" dirty="0">
                <a:latin typeface="pt_sans_caption"/>
              </a:rPr>
              <a:t> для детей». Частью выставки стала и печатная продукция: книги преподавателей университета, буклеты, дипломы, программы совместных мероприятий, магистерские диссертации, дипломные и курсовые работы.</a:t>
            </a:r>
            <a:endParaRPr lang="ru-RU" sz="1500" b="0" i="0" dirty="0">
              <a:effectLst/>
              <a:latin typeface="pt_sans_caption"/>
            </a:endParaRPr>
          </a:p>
        </p:txBody>
      </p:sp>
    </p:spTree>
    <p:extLst>
      <p:ext uri="{BB962C8B-B14F-4D97-AF65-F5344CB8AC3E}">
        <p14:creationId xmlns:p14="http://schemas.microsoft.com/office/powerpoint/2010/main" val="216404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384667" y="-50948"/>
            <a:ext cx="8759331" cy="615553"/>
          </a:xfrm>
          <a:prstGeom prst="rect">
            <a:avLst/>
          </a:prstGeom>
        </p:spPr>
        <p:txBody>
          <a:bodyPr wrap="square">
            <a:spAutoFit/>
          </a:bodyPr>
          <a:lstStyle/>
          <a:p>
            <a:pPr indent="450215" algn="ctr">
              <a:spcBef>
                <a:spcPts val="600"/>
              </a:spcBef>
              <a:spcAft>
                <a:spcPts val="600"/>
              </a:spcAft>
            </a:pP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ГрГУ имени Янки Купалы проходит конференция, посвященная 1030-летию Православной церкви в Беларуси и 30-летию возрождения Гродненской епархии</a:t>
            </a:r>
            <a:endParaRPr lang="ru-RU" sz="17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146" name="Picture 2" descr="IMG_15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6417" y="4365104"/>
            <a:ext cx="2592288" cy="17281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G_146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6417" y="2564905"/>
            <a:ext cx="2592287" cy="172819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G_15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46418" y="764704"/>
            <a:ext cx="2592288"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7414" y="893619"/>
            <a:ext cx="5610729" cy="2031325"/>
          </a:xfrm>
          <a:prstGeom prst="rect">
            <a:avLst/>
          </a:prstGeom>
        </p:spPr>
        <p:txBody>
          <a:bodyPr wrap="square">
            <a:spAutoFit/>
          </a:bodyPr>
          <a:lstStyle/>
          <a:p>
            <a:pPr algn="just"/>
            <a:r>
              <a:rPr lang="ru-RU" b="1" dirty="0" smtClean="0">
                <a:latin typeface="pt_sans_bold"/>
              </a:rPr>
              <a:t>В </a:t>
            </a:r>
            <a:r>
              <a:rPr lang="ru-RU" b="1" dirty="0" err="1" smtClean="0">
                <a:latin typeface="pt_sans_bold"/>
              </a:rPr>
              <a:t>Купаловском</a:t>
            </a:r>
            <a:r>
              <a:rPr lang="ru-RU" b="1" dirty="0" smtClean="0">
                <a:latin typeface="pt_sans_bold"/>
              </a:rPr>
              <a:t> </a:t>
            </a:r>
            <a:r>
              <a:rPr lang="ru-RU" b="1" dirty="0">
                <a:latin typeface="pt_sans_bold"/>
              </a:rPr>
              <a:t>университете собрались исследователи конфессиональной истории и культурологии из Беларуси и России для участия в Международной научной конференции «</a:t>
            </a:r>
            <a:r>
              <a:rPr lang="ru-RU" b="1" dirty="0" err="1">
                <a:latin typeface="pt_sans_bold"/>
              </a:rPr>
              <a:t>Святло</a:t>
            </a:r>
            <a:r>
              <a:rPr lang="ru-RU" b="1" dirty="0">
                <a:latin typeface="pt_sans_bold"/>
              </a:rPr>
              <a:t> </a:t>
            </a:r>
            <a:r>
              <a:rPr lang="ru-RU" b="1" dirty="0" err="1">
                <a:latin typeface="pt_sans_bold"/>
              </a:rPr>
              <a:t>зямлі</a:t>
            </a:r>
            <a:r>
              <a:rPr lang="ru-RU" b="1" dirty="0">
                <a:latin typeface="pt_sans_bold"/>
              </a:rPr>
              <a:t> </a:t>
            </a:r>
            <a:r>
              <a:rPr lang="ru-RU" b="1" dirty="0" err="1">
                <a:latin typeface="pt_sans_bold"/>
              </a:rPr>
              <a:t>Гарадзенскай</a:t>
            </a:r>
            <a:r>
              <a:rPr lang="ru-RU" b="1" dirty="0">
                <a:latin typeface="pt_sans_bold"/>
              </a:rPr>
              <a:t>: да 1030-годдзя </a:t>
            </a:r>
            <a:r>
              <a:rPr lang="ru-RU" b="1" dirty="0" err="1">
                <a:latin typeface="pt_sans_bold"/>
              </a:rPr>
              <a:t>Праваслаўнай</a:t>
            </a:r>
            <a:r>
              <a:rPr lang="ru-RU" b="1" dirty="0">
                <a:latin typeface="pt_sans_bold"/>
              </a:rPr>
              <a:t> </a:t>
            </a:r>
            <a:r>
              <a:rPr lang="ru-RU" b="1" dirty="0" err="1">
                <a:latin typeface="pt_sans_bold"/>
              </a:rPr>
              <a:t>царквы</a:t>
            </a:r>
            <a:r>
              <a:rPr lang="ru-RU" b="1" dirty="0">
                <a:latin typeface="pt_sans_bold"/>
              </a:rPr>
              <a:t> ў </a:t>
            </a:r>
            <a:r>
              <a:rPr lang="ru-RU" b="1" dirty="0" err="1">
                <a:latin typeface="pt_sans_bold"/>
              </a:rPr>
              <a:t>Беларусі</a:t>
            </a:r>
            <a:r>
              <a:rPr lang="ru-RU" b="1" dirty="0">
                <a:latin typeface="pt_sans_bold"/>
              </a:rPr>
              <a:t> і 30-годдзя </a:t>
            </a:r>
            <a:r>
              <a:rPr lang="ru-RU" b="1" dirty="0" err="1">
                <a:latin typeface="pt_sans_bold"/>
              </a:rPr>
              <a:t>адраджэння</a:t>
            </a:r>
            <a:r>
              <a:rPr lang="ru-RU" b="1" dirty="0">
                <a:latin typeface="pt_sans_bold"/>
              </a:rPr>
              <a:t> </a:t>
            </a:r>
            <a:r>
              <a:rPr lang="ru-RU" b="1" dirty="0" err="1">
                <a:latin typeface="pt_sans_bold"/>
              </a:rPr>
              <a:t>Гродзенскай</a:t>
            </a:r>
            <a:r>
              <a:rPr lang="ru-RU" b="1" dirty="0">
                <a:latin typeface="pt_sans_bold"/>
              </a:rPr>
              <a:t> </a:t>
            </a:r>
            <a:r>
              <a:rPr lang="ru-RU" b="1" dirty="0" err="1">
                <a:latin typeface="pt_sans_bold"/>
              </a:rPr>
              <a:t>епархіі</a:t>
            </a:r>
            <a:r>
              <a:rPr lang="ru-RU" b="1" dirty="0">
                <a:latin typeface="pt_sans_bold"/>
              </a:rPr>
              <a:t>».</a:t>
            </a:r>
            <a:endParaRPr lang="ru-RU" dirty="0"/>
          </a:p>
        </p:txBody>
      </p:sp>
      <p:sp>
        <p:nvSpPr>
          <p:cNvPr id="5" name="Прямоугольник 4"/>
          <p:cNvSpPr/>
          <p:nvPr/>
        </p:nvSpPr>
        <p:spPr>
          <a:xfrm>
            <a:off x="244772" y="3356992"/>
            <a:ext cx="5623371" cy="2554545"/>
          </a:xfrm>
          <a:prstGeom prst="rect">
            <a:avLst/>
          </a:prstGeom>
        </p:spPr>
        <p:txBody>
          <a:bodyPr wrap="square">
            <a:spAutoFit/>
          </a:bodyPr>
          <a:lstStyle/>
          <a:p>
            <a:pPr algn="just">
              <a:spcAft>
                <a:spcPts val="0"/>
              </a:spcAft>
            </a:pPr>
            <a:r>
              <a:rPr lang="ru-RU" sz="1600" dirty="0">
                <a:latin typeface="pt_sans_caption"/>
              </a:rPr>
              <a:t>В работе форума принимают участие исследователи конфессиональной истории и культурологии из Беларуси и России, в том числе священнослужители, магистранты, аспиранты и студенты исторических специальностей.</a:t>
            </a:r>
          </a:p>
          <a:p>
            <a:pPr algn="just">
              <a:spcAft>
                <a:spcPts val="0"/>
              </a:spcAft>
            </a:pPr>
            <a:r>
              <a:rPr lang="ru-RU" sz="1600" dirty="0">
                <a:latin typeface="pt_sans_caption"/>
              </a:rPr>
              <a:t>Конференция организована в рамках реализации Договора о сотрудничестве между Гродненским государственным университетом имени Янки Купалы и Гродненской епархией Белорусской Православной Церкви.</a:t>
            </a:r>
            <a:endParaRPr lang="ru-RU" sz="1600" b="0" i="0" dirty="0">
              <a:effectLst/>
              <a:latin typeface="pt_sans_caption"/>
            </a:endParaRPr>
          </a:p>
        </p:txBody>
      </p:sp>
      <p:sp>
        <p:nvSpPr>
          <p:cNvPr id="7" name="Прямоугольник 6"/>
          <p:cNvSpPr/>
          <p:nvPr/>
        </p:nvSpPr>
        <p:spPr>
          <a:xfrm>
            <a:off x="257414" y="6063679"/>
            <a:ext cx="8779082" cy="461665"/>
          </a:xfrm>
          <a:prstGeom prst="rect">
            <a:avLst/>
          </a:prstGeom>
        </p:spPr>
        <p:txBody>
          <a:bodyPr wrap="square">
            <a:spAutoFit/>
          </a:bodyPr>
          <a:lstStyle/>
          <a:p>
            <a:r>
              <a:rPr lang="en-US" sz="1200" dirty="0">
                <a:hlinkClick r:id="rId10"/>
              </a:rPr>
              <a:t>https://</a:t>
            </a:r>
            <a:r>
              <a:rPr lang="en-US" sz="1200" dirty="0" smtClean="0">
                <a:hlinkClick r:id="rId10"/>
              </a:rPr>
              <a:t>www.grsu.by/component/k2/item/43900-v-grgu-imeni-yanki-kupaly-prokhodit-konferentsiya-posvyashchennaya-1030-letiyu-pravoslavnoj-tserkvi-v-belarusi-i-30-letiyu-vozrozhdeniya-grodnenskoj-eparkhii.html</a:t>
            </a:r>
            <a:endParaRPr lang="ru-RU" sz="1200" dirty="0"/>
          </a:p>
        </p:txBody>
      </p:sp>
    </p:spTree>
    <p:extLst>
      <p:ext uri="{BB962C8B-B14F-4D97-AF65-F5344CB8AC3E}">
        <p14:creationId xmlns:p14="http://schemas.microsoft.com/office/powerpoint/2010/main" val="227198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971600" y="-50948"/>
            <a:ext cx="5616624" cy="615553"/>
          </a:xfrm>
          <a:prstGeom prst="rect">
            <a:avLst/>
          </a:prstGeom>
        </p:spPr>
        <p:txBody>
          <a:bodyPr wrap="square">
            <a:spAutoFit/>
          </a:bodyPr>
          <a:lstStyle/>
          <a:p>
            <a:pPr indent="450215" algn="ctr">
              <a:spcBef>
                <a:spcPts val="600"/>
              </a:spcBef>
              <a:spcAft>
                <a:spcPts val="600"/>
              </a:spcAft>
            </a:pP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17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Купаловском</a:t>
            </a: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университете </a:t>
            </a:r>
            <a:r>
              <a:rPr lang="ru-RU" sz="17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прошла                                                «Неделя </a:t>
            </a: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правовых знаний</a:t>
            </a:r>
            <a:r>
              <a:rPr lang="ru-RU" sz="17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7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539552" y="843559"/>
            <a:ext cx="7920880" cy="2031325"/>
          </a:xfrm>
          <a:prstGeom prst="rect">
            <a:avLst/>
          </a:prstGeom>
        </p:spPr>
        <p:txBody>
          <a:bodyPr wrap="square">
            <a:spAutoFit/>
          </a:bodyPr>
          <a:lstStyle/>
          <a:p>
            <a:pPr algn="just"/>
            <a:r>
              <a:rPr lang="ru-RU" b="1" dirty="0">
                <a:latin typeface="pt_sans_bold"/>
              </a:rPr>
              <a:t>В </a:t>
            </a:r>
            <a:r>
              <a:rPr lang="ru-RU" b="1" dirty="0" err="1">
                <a:latin typeface="pt_sans_bold"/>
              </a:rPr>
              <a:t>Купаловском</a:t>
            </a:r>
            <a:r>
              <a:rPr lang="ru-RU" b="1" dirty="0">
                <a:latin typeface="pt_sans_bold"/>
              </a:rPr>
              <a:t> университете «Неделя правовых знаний» завершилась общеуниверситетской интеллектуальной игрой «Я знаю», приуроченной ко Дню прав </a:t>
            </a:r>
            <a:r>
              <a:rPr lang="ru-RU" b="1" dirty="0" smtClean="0">
                <a:latin typeface="pt_sans_bold"/>
              </a:rPr>
              <a:t>человека</a:t>
            </a:r>
          </a:p>
          <a:p>
            <a:pPr algn="just"/>
            <a:r>
              <a:rPr lang="ru-RU" b="1" dirty="0" smtClean="0">
                <a:latin typeface="pt_sans_bold"/>
              </a:rPr>
              <a:t>Игра </a:t>
            </a:r>
            <a:r>
              <a:rPr lang="ru-RU" b="1" dirty="0">
                <a:latin typeface="pt_sans_bold"/>
              </a:rPr>
              <a:t>проходила в рамках цикла мероприятий «Неделя правовых знаний» и реализации общеуниверситетского проекта «Правовой компас</a:t>
            </a:r>
            <a:r>
              <a:rPr lang="ru-RU" b="1" dirty="0" smtClean="0">
                <a:latin typeface="pt_sans_bold"/>
              </a:rPr>
              <a:t>»</a:t>
            </a:r>
            <a:r>
              <a:rPr lang="ru-RU" dirty="0">
                <a:latin typeface="pt_sans_caption"/>
              </a:rPr>
              <a:t> </a:t>
            </a:r>
            <a:r>
              <a:rPr lang="ru-RU" dirty="0" smtClean="0">
                <a:latin typeface="pt_sans_caption"/>
              </a:rPr>
              <a:t>(9 декабря)</a:t>
            </a:r>
            <a:r>
              <a:rPr lang="ru-RU" b="1" dirty="0" smtClean="0">
                <a:latin typeface="pt_sans_bold"/>
              </a:rPr>
              <a:t>.</a:t>
            </a:r>
            <a:endParaRPr lang="ru-RU" dirty="0"/>
          </a:p>
          <a:p>
            <a:pPr algn="just"/>
            <a:endParaRPr lang="ru-RU" b="1" i="0" dirty="0">
              <a:effectLst/>
              <a:latin typeface="pt_sans_bold"/>
            </a:endParaRPr>
          </a:p>
        </p:txBody>
      </p:sp>
      <p:sp>
        <p:nvSpPr>
          <p:cNvPr id="8" name="Прямоугольник 7"/>
          <p:cNvSpPr/>
          <p:nvPr/>
        </p:nvSpPr>
        <p:spPr>
          <a:xfrm>
            <a:off x="539552" y="2907609"/>
            <a:ext cx="7992888" cy="1200329"/>
          </a:xfrm>
          <a:prstGeom prst="rect">
            <a:avLst/>
          </a:prstGeom>
        </p:spPr>
        <p:txBody>
          <a:bodyPr wrap="square">
            <a:spAutoFit/>
          </a:bodyPr>
          <a:lstStyle/>
          <a:p>
            <a:pPr indent="450215" algn="just">
              <a:spcAft>
                <a:spcPts val="0"/>
              </a:spcAft>
            </a:pPr>
            <a:r>
              <a:rPr lang="ru-RU" dirty="0" smtClean="0">
                <a:latin typeface="pt_sans_caption"/>
              </a:rPr>
              <a:t>Участниками </a:t>
            </a:r>
            <a:r>
              <a:rPr lang="ru-RU" dirty="0">
                <a:latin typeface="pt_sans_caption"/>
              </a:rPr>
              <a:t>мероприятия стали команды студентов разных факультетов</a:t>
            </a:r>
            <a:r>
              <a:rPr lang="ru-RU" dirty="0" smtClean="0">
                <a:latin typeface="pt_sans_caption"/>
              </a:rPr>
              <a:t>. Участникам </a:t>
            </a:r>
            <a:r>
              <a:rPr lang="ru-RU" dirty="0">
                <a:latin typeface="pt_sans_caption"/>
              </a:rPr>
              <a:t>интеллектуальной игры были предложены вопросы, которые способствовали формированию нравственно-правовых знаний, повышению компетенций в области юриспруденции.</a:t>
            </a:r>
            <a:endParaRPr lang="ru-RU" b="0" i="0" dirty="0">
              <a:effectLst/>
              <a:latin typeface="pt_sans_caption"/>
            </a:endParaRPr>
          </a:p>
        </p:txBody>
      </p:sp>
      <p:pic>
        <p:nvPicPr>
          <p:cNvPr id="1026" name="Picture 2" descr="IMG 36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5014361"/>
            <a:ext cx="1865843" cy="12445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G_358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5776" y="5014361"/>
            <a:ext cx="1821752" cy="1214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G_360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9992" y="5014361"/>
            <a:ext cx="1904865" cy="126991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6588224" y="4876092"/>
            <a:ext cx="2365472" cy="1569660"/>
          </a:xfrm>
          <a:prstGeom prst="rect">
            <a:avLst/>
          </a:prstGeom>
        </p:spPr>
        <p:txBody>
          <a:bodyPr wrap="square">
            <a:spAutoFit/>
          </a:bodyPr>
          <a:lstStyle/>
          <a:p>
            <a:r>
              <a:rPr lang="en-US" sz="1200" dirty="0">
                <a:hlinkClick r:id="rId10"/>
              </a:rPr>
              <a:t>https://</a:t>
            </a:r>
            <a:r>
              <a:rPr lang="en-US" sz="1200" dirty="0" smtClean="0">
                <a:hlinkClick r:id="rId10"/>
              </a:rPr>
              <a:t>www.grsu.by/component/k2/item/44360-v-kupalovskom-universitete-nedelya-pravovykh-znanij-zavershilas-obshcheuniversitetskoj-intellektualnoj-igroj-ya-znayu-priurochennoj-ko-dnyu-prav-cheloveka.html</a:t>
            </a:r>
            <a:endParaRPr lang="ru-RU" sz="1200" dirty="0"/>
          </a:p>
        </p:txBody>
      </p:sp>
    </p:spTree>
    <p:extLst>
      <p:ext uri="{BB962C8B-B14F-4D97-AF65-F5344CB8AC3E}">
        <p14:creationId xmlns:p14="http://schemas.microsoft.com/office/powerpoint/2010/main" val="1317919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115200" y="-92546"/>
            <a:ext cx="9259200" cy="6905922"/>
            <a:chOff x="-115200" y="-92546"/>
            <a:chExt cx="9259200" cy="6905922"/>
          </a:xfrm>
        </p:grpSpPr>
        <p:sp>
          <p:nvSpPr>
            <p:cNvPr id="15" name="Прямоугольник 14"/>
            <p:cNvSpPr/>
            <p:nvPr/>
          </p:nvSpPr>
          <p:spPr>
            <a:xfrm>
              <a:off x="0" y="0"/>
              <a:ext cx="9144000" cy="627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spcCol="0" rtlCol="0" anchor="ctr"/>
            <a:lstStyle/>
            <a:p>
              <a:pPr algn="ctr"/>
              <a:endParaRPr lang="ru-RU"/>
            </a:p>
          </p:txBody>
        </p:sp>
        <p:pic>
          <p:nvPicPr>
            <p:cNvPr id="16" name="Picture 18" descr="https://i.ya-webdesign.com/images/light-burst-png-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8305342">
              <a:off x="7516484" y="220561"/>
              <a:ext cx="683568" cy="116759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0" y="6561376"/>
              <a:ext cx="9143999" cy="252000"/>
              <a:chOff x="0" y="6561376"/>
              <a:chExt cx="9143999" cy="252000"/>
            </a:xfrm>
          </p:grpSpPr>
          <p:pic>
            <p:nvPicPr>
              <p:cNvPr id="22" name="Picture 2" descr="Купить Расписание ГРГУ — Microsoft Store (ru-B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6333" l="2000" r="95000">
                            <a14:foregroundMark x1="20000" y1="17333" x2="56667" y2="46667"/>
                            <a14:foregroundMark x1="84667" y1="17000" x2="37000" y2="62000"/>
                            <a14:foregroundMark x1="19000" y1="19000" x2="76333" y2="19667"/>
                            <a14:foregroundMark x1="13667" y1="15000" x2="33667" y2="45000"/>
                            <a14:foregroundMark x1="31333" y1="53333" x2="43333" y2="73667"/>
                            <a14:foregroundMark x1="45333" y1="76667" x2="77667" y2="29000"/>
                            <a14:foregroundMark x1="36000" y1="30667" x2="74333" y2="33667"/>
                          </a14:backgroundRemoval>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02800" y="6561376"/>
                <a:ext cx="252000" cy="2520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0" y="6597932"/>
                <a:ext cx="9143999" cy="215444"/>
              </a:xfrm>
              <a:prstGeom prst="rect">
                <a:avLst/>
              </a:prstGeom>
              <a:noFill/>
            </p:spPr>
            <p:txBody>
              <a:bodyPr wrap="square" rtlCol="0">
                <a:spAutoFit/>
              </a:bodyPr>
              <a:lstStyle/>
              <a:p>
                <a:pPr algn="ctr"/>
                <a:r>
                  <a:rPr lang="ru-RU" sz="800" dirty="0">
                    <a:solidFill>
                      <a:srgbClr val="002060"/>
                    </a:solidFill>
                    <a:latin typeface="Segoe UI Light" pitchFamily="34" charset="0"/>
                    <a:cs typeface="Segoe UI Light" pitchFamily="34" charset="0"/>
                  </a:rPr>
                  <a:t>Гродненский государственный      университет имени Янки Купалы</a:t>
                </a:r>
              </a:p>
            </p:txBody>
          </p:sp>
        </p:grpSp>
        <p:grpSp>
          <p:nvGrpSpPr>
            <p:cNvPr id="18" name="Group 5">
              <a:extLst>
                <a:ext uri="{FF2B5EF4-FFF2-40B4-BE49-F238E27FC236}">
                  <a16:creationId xmlns:a16="http://schemas.microsoft.com/office/drawing/2014/main" xmlns="" id="{0BF1F2F7-8FF3-4E60-9DF8-887CDC2C8F77}"/>
                </a:ext>
              </a:extLst>
            </p:cNvPr>
            <p:cNvGrpSpPr>
              <a:grpSpLocks noChangeAspect="1"/>
            </p:cNvGrpSpPr>
            <p:nvPr/>
          </p:nvGrpSpPr>
          <p:grpSpPr>
            <a:xfrm>
              <a:off x="-115200" y="-92546"/>
              <a:ext cx="538561" cy="529552"/>
              <a:chOff x="6078537" y="908720"/>
              <a:chExt cx="1272355" cy="1251397"/>
            </a:xfrm>
          </p:grpSpPr>
          <p:sp>
            <p:nvSpPr>
              <p:cNvPr id="20" name="Freeform 11">
                <a:extLst>
                  <a:ext uri="{FF2B5EF4-FFF2-40B4-BE49-F238E27FC236}">
                    <a16:creationId xmlns:a16="http://schemas.microsoft.com/office/drawing/2014/main" xmlns="" id="{C25AE1BE-CE6A-4F23-B40C-62163D67B7B1}"/>
                  </a:ext>
                </a:extLst>
              </p:cNvPr>
              <p:cNvSpPr>
                <a:spLocks/>
              </p:cNvSpPr>
              <p:nvPr/>
            </p:nvSpPr>
            <p:spPr bwMode="auto">
              <a:xfrm>
                <a:off x="6078537" y="908720"/>
                <a:ext cx="1272355" cy="1231106"/>
              </a:xfrm>
              <a:custGeom>
                <a:avLst/>
                <a:gdLst>
                  <a:gd name="T0" fmla="*/ 982 w 2202"/>
                  <a:gd name="T1" fmla="*/ 2132 h 2137"/>
                  <a:gd name="T2" fmla="*/ 861 w 2202"/>
                  <a:gd name="T3" fmla="*/ 2137 h 2137"/>
                  <a:gd name="T4" fmla="*/ 212 w 2202"/>
                  <a:gd name="T5" fmla="*/ 1777 h 2137"/>
                  <a:gd name="T6" fmla="*/ 0 w 2202"/>
                  <a:gd name="T7" fmla="*/ 1134 h 2137"/>
                  <a:gd name="T8" fmla="*/ 4 w 2202"/>
                  <a:gd name="T9" fmla="*/ 1039 h 2137"/>
                  <a:gd name="T10" fmla="*/ 6 w 2202"/>
                  <a:gd name="T11" fmla="*/ 1025 h 2137"/>
                  <a:gd name="T12" fmla="*/ 10 w 2202"/>
                  <a:gd name="T13" fmla="*/ 983 h 2137"/>
                  <a:gd name="T14" fmla="*/ 20 w 2202"/>
                  <a:gd name="T15" fmla="*/ 930 h 2137"/>
                  <a:gd name="T16" fmla="*/ 23 w 2202"/>
                  <a:gd name="T17" fmla="*/ 912 h 2137"/>
                  <a:gd name="T18" fmla="*/ 478 w 2202"/>
                  <a:gd name="T19" fmla="*/ 218 h 2137"/>
                  <a:gd name="T20" fmla="*/ 1249 w 2202"/>
                  <a:gd name="T21" fmla="*/ 8 h 2137"/>
                  <a:gd name="T22" fmla="*/ 1345 w 2202"/>
                  <a:gd name="T23" fmla="*/ 21 h 2137"/>
                  <a:gd name="T24" fmla="*/ 1400 w 2202"/>
                  <a:gd name="T25" fmla="*/ 32 h 2137"/>
                  <a:gd name="T26" fmla="*/ 1416 w 2202"/>
                  <a:gd name="T27" fmla="*/ 36 h 2137"/>
                  <a:gd name="T28" fmla="*/ 1496 w 2202"/>
                  <a:gd name="T29" fmla="*/ 60 h 2137"/>
                  <a:gd name="T30" fmla="*/ 1525 w 2202"/>
                  <a:gd name="T31" fmla="*/ 69 h 2137"/>
                  <a:gd name="T32" fmla="*/ 1586 w 2202"/>
                  <a:gd name="T33" fmla="*/ 94 h 2137"/>
                  <a:gd name="T34" fmla="*/ 1669 w 2202"/>
                  <a:gd name="T35" fmla="*/ 134 h 2137"/>
                  <a:gd name="T36" fmla="*/ 1721 w 2202"/>
                  <a:gd name="T37" fmla="*/ 164 h 2137"/>
                  <a:gd name="T38" fmla="*/ 2132 w 2202"/>
                  <a:gd name="T39" fmla="*/ 641 h 2137"/>
                  <a:gd name="T40" fmla="*/ 2114 w 2202"/>
                  <a:gd name="T41" fmla="*/ 1338 h 2137"/>
                  <a:gd name="T42" fmla="*/ 2086 w 2202"/>
                  <a:gd name="T43" fmla="*/ 1382 h 2137"/>
                  <a:gd name="T44" fmla="*/ 2072 w 2202"/>
                  <a:gd name="T45" fmla="*/ 1333 h 2137"/>
                  <a:gd name="T46" fmla="*/ 1781 w 2202"/>
                  <a:gd name="T47" fmla="*/ 867 h 2137"/>
                  <a:gd name="T48" fmla="*/ 1449 w 2202"/>
                  <a:gd name="T49" fmla="*/ 697 h 2137"/>
                  <a:gd name="T50" fmla="*/ 1420 w 2202"/>
                  <a:gd name="T51" fmla="*/ 691 h 2137"/>
                  <a:gd name="T52" fmla="*/ 1375 w 2202"/>
                  <a:gd name="T53" fmla="*/ 685 h 2137"/>
                  <a:gd name="T54" fmla="*/ 1357 w 2202"/>
                  <a:gd name="T55" fmla="*/ 683 h 2137"/>
                  <a:gd name="T56" fmla="*/ 1338 w 2202"/>
                  <a:gd name="T57" fmla="*/ 682 h 2137"/>
                  <a:gd name="T58" fmla="*/ 1291 w 2202"/>
                  <a:gd name="T59" fmla="*/ 678 h 2137"/>
                  <a:gd name="T60" fmla="*/ 1292 w 2202"/>
                  <a:gd name="T61" fmla="*/ 679 h 2137"/>
                  <a:gd name="T62" fmla="*/ 1255 w 2202"/>
                  <a:gd name="T63" fmla="*/ 680 h 2137"/>
                  <a:gd name="T64" fmla="*/ 1109 w 2202"/>
                  <a:gd name="T65" fmla="*/ 703 h 2137"/>
                  <a:gd name="T66" fmla="*/ 733 w 2202"/>
                  <a:gd name="T67" fmla="*/ 971 h 2137"/>
                  <a:gd name="T68" fmla="*/ 662 w 2202"/>
                  <a:gd name="T69" fmla="*/ 1103 h 2137"/>
                  <a:gd name="T70" fmla="*/ 660 w 2202"/>
                  <a:gd name="T71" fmla="*/ 1107 h 2137"/>
                  <a:gd name="T72" fmla="*/ 650 w 2202"/>
                  <a:gd name="T73" fmla="*/ 1142 h 2137"/>
                  <a:gd name="T74" fmla="*/ 648 w 2202"/>
                  <a:gd name="T75" fmla="*/ 1144 h 2137"/>
                  <a:gd name="T76" fmla="*/ 640 w 2202"/>
                  <a:gd name="T77" fmla="*/ 1174 h 2137"/>
                  <a:gd name="T78" fmla="*/ 670 w 2202"/>
                  <a:gd name="T79" fmla="*/ 1661 h 2137"/>
                  <a:gd name="T80" fmla="*/ 943 w 2202"/>
                  <a:gd name="T81" fmla="*/ 2028 h 2137"/>
                  <a:gd name="T82" fmla="*/ 996 w 2202"/>
                  <a:gd name="T83" fmla="*/ 2071 h 2137"/>
                  <a:gd name="T84" fmla="*/ 1058 w 2202"/>
                  <a:gd name="T85" fmla="*/ 211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2" h="2137">
                    <a:moveTo>
                      <a:pt x="1060" y="2116"/>
                    </a:moveTo>
                    <a:cubicBezTo>
                      <a:pt x="1060" y="2116"/>
                      <a:pt x="1043" y="2121"/>
                      <a:pt x="1010" y="2128"/>
                    </a:cubicBezTo>
                    <a:cubicBezTo>
                      <a:pt x="1002" y="2129"/>
                      <a:pt x="992" y="2131"/>
                      <a:pt x="982" y="2132"/>
                    </a:cubicBezTo>
                    <a:cubicBezTo>
                      <a:pt x="971" y="2133"/>
                      <a:pt x="959" y="2135"/>
                      <a:pt x="947" y="2135"/>
                    </a:cubicBezTo>
                    <a:cubicBezTo>
                      <a:pt x="935" y="2136"/>
                      <a:pt x="921" y="2137"/>
                      <a:pt x="907" y="2137"/>
                    </a:cubicBezTo>
                    <a:cubicBezTo>
                      <a:pt x="892" y="2137"/>
                      <a:pt x="877" y="2137"/>
                      <a:pt x="861" y="2137"/>
                    </a:cubicBezTo>
                    <a:cubicBezTo>
                      <a:pt x="795" y="2134"/>
                      <a:pt x="715" y="2120"/>
                      <a:pt x="625" y="2087"/>
                    </a:cubicBezTo>
                    <a:cubicBezTo>
                      <a:pt x="536" y="2055"/>
                      <a:pt x="438" y="2000"/>
                      <a:pt x="344" y="1920"/>
                    </a:cubicBezTo>
                    <a:cubicBezTo>
                      <a:pt x="298" y="1879"/>
                      <a:pt x="253" y="1831"/>
                      <a:pt x="212" y="1777"/>
                    </a:cubicBezTo>
                    <a:cubicBezTo>
                      <a:pt x="170" y="1723"/>
                      <a:pt x="133" y="1662"/>
                      <a:pt x="101" y="1595"/>
                    </a:cubicBezTo>
                    <a:cubicBezTo>
                      <a:pt x="69" y="1528"/>
                      <a:pt x="43" y="1455"/>
                      <a:pt x="26" y="1377"/>
                    </a:cubicBezTo>
                    <a:cubicBezTo>
                      <a:pt x="9" y="1299"/>
                      <a:pt x="0" y="1217"/>
                      <a:pt x="0" y="1134"/>
                    </a:cubicBezTo>
                    <a:cubicBezTo>
                      <a:pt x="0" y="1123"/>
                      <a:pt x="0" y="1113"/>
                      <a:pt x="0" y="1102"/>
                    </a:cubicBezTo>
                    <a:cubicBezTo>
                      <a:pt x="1" y="1092"/>
                      <a:pt x="2" y="1081"/>
                      <a:pt x="2" y="1071"/>
                    </a:cubicBezTo>
                    <a:cubicBezTo>
                      <a:pt x="3" y="1060"/>
                      <a:pt x="4" y="1050"/>
                      <a:pt x="4" y="1039"/>
                    </a:cubicBezTo>
                    <a:cubicBezTo>
                      <a:pt x="5" y="1037"/>
                      <a:pt x="5" y="1037"/>
                      <a:pt x="5" y="1037"/>
                    </a:cubicBezTo>
                    <a:cubicBezTo>
                      <a:pt x="7" y="1020"/>
                      <a:pt x="5" y="1032"/>
                      <a:pt x="6" y="1027"/>
                    </a:cubicBezTo>
                    <a:cubicBezTo>
                      <a:pt x="6" y="1025"/>
                      <a:pt x="6" y="1025"/>
                      <a:pt x="6" y="1025"/>
                    </a:cubicBezTo>
                    <a:cubicBezTo>
                      <a:pt x="7" y="1019"/>
                      <a:pt x="7" y="1019"/>
                      <a:pt x="7" y="1019"/>
                    </a:cubicBezTo>
                    <a:cubicBezTo>
                      <a:pt x="8" y="1007"/>
                      <a:pt x="8" y="1007"/>
                      <a:pt x="8" y="1007"/>
                    </a:cubicBezTo>
                    <a:cubicBezTo>
                      <a:pt x="9" y="999"/>
                      <a:pt x="10" y="991"/>
                      <a:pt x="10" y="983"/>
                    </a:cubicBezTo>
                    <a:cubicBezTo>
                      <a:pt x="13" y="966"/>
                      <a:pt x="13" y="966"/>
                      <a:pt x="13" y="966"/>
                    </a:cubicBezTo>
                    <a:cubicBezTo>
                      <a:pt x="17" y="948"/>
                      <a:pt x="17" y="948"/>
                      <a:pt x="17" y="948"/>
                    </a:cubicBezTo>
                    <a:cubicBezTo>
                      <a:pt x="20" y="930"/>
                      <a:pt x="20" y="930"/>
                      <a:pt x="20" y="930"/>
                    </a:cubicBezTo>
                    <a:cubicBezTo>
                      <a:pt x="22" y="920"/>
                      <a:pt x="22" y="920"/>
                      <a:pt x="22" y="920"/>
                    </a:cubicBezTo>
                    <a:cubicBezTo>
                      <a:pt x="23" y="916"/>
                      <a:pt x="23" y="916"/>
                      <a:pt x="23" y="916"/>
                    </a:cubicBezTo>
                    <a:cubicBezTo>
                      <a:pt x="23" y="914"/>
                      <a:pt x="23" y="913"/>
                      <a:pt x="23" y="912"/>
                    </a:cubicBezTo>
                    <a:cubicBezTo>
                      <a:pt x="26" y="901"/>
                      <a:pt x="28" y="890"/>
                      <a:pt x="31" y="880"/>
                    </a:cubicBezTo>
                    <a:cubicBezTo>
                      <a:pt x="51" y="795"/>
                      <a:pt x="82" y="710"/>
                      <a:pt x="123" y="630"/>
                    </a:cubicBezTo>
                    <a:cubicBezTo>
                      <a:pt x="205" y="469"/>
                      <a:pt x="329" y="326"/>
                      <a:pt x="478" y="218"/>
                    </a:cubicBezTo>
                    <a:cubicBezTo>
                      <a:pt x="553" y="165"/>
                      <a:pt x="634" y="120"/>
                      <a:pt x="719" y="86"/>
                    </a:cubicBezTo>
                    <a:cubicBezTo>
                      <a:pt x="804" y="52"/>
                      <a:pt x="893" y="27"/>
                      <a:pt x="982" y="15"/>
                    </a:cubicBezTo>
                    <a:cubicBezTo>
                      <a:pt x="1072" y="2"/>
                      <a:pt x="1162" y="0"/>
                      <a:pt x="1249" y="8"/>
                    </a:cubicBezTo>
                    <a:cubicBezTo>
                      <a:pt x="1259" y="9"/>
                      <a:pt x="1270" y="10"/>
                      <a:pt x="1281" y="11"/>
                    </a:cubicBezTo>
                    <a:cubicBezTo>
                      <a:pt x="1292" y="13"/>
                      <a:pt x="1303" y="14"/>
                      <a:pt x="1313" y="16"/>
                    </a:cubicBezTo>
                    <a:cubicBezTo>
                      <a:pt x="1324" y="17"/>
                      <a:pt x="1335" y="19"/>
                      <a:pt x="1345" y="21"/>
                    </a:cubicBezTo>
                    <a:cubicBezTo>
                      <a:pt x="1356" y="23"/>
                      <a:pt x="1366" y="25"/>
                      <a:pt x="1377" y="27"/>
                    </a:cubicBezTo>
                    <a:cubicBezTo>
                      <a:pt x="1392" y="31"/>
                      <a:pt x="1392" y="31"/>
                      <a:pt x="1392" y="31"/>
                    </a:cubicBezTo>
                    <a:cubicBezTo>
                      <a:pt x="1400" y="32"/>
                      <a:pt x="1400" y="32"/>
                      <a:pt x="1400" y="32"/>
                    </a:cubicBezTo>
                    <a:cubicBezTo>
                      <a:pt x="1404" y="33"/>
                      <a:pt x="1404" y="33"/>
                      <a:pt x="1404" y="33"/>
                    </a:cubicBezTo>
                    <a:cubicBezTo>
                      <a:pt x="1408" y="34"/>
                      <a:pt x="1397" y="32"/>
                      <a:pt x="1414" y="35"/>
                    </a:cubicBezTo>
                    <a:cubicBezTo>
                      <a:pt x="1416" y="36"/>
                      <a:pt x="1416" y="36"/>
                      <a:pt x="1416" y="36"/>
                    </a:cubicBezTo>
                    <a:cubicBezTo>
                      <a:pt x="1423" y="38"/>
                      <a:pt x="1431" y="40"/>
                      <a:pt x="1438" y="42"/>
                    </a:cubicBezTo>
                    <a:cubicBezTo>
                      <a:pt x="1446" y="45"/>
                      <a:pt x="1454" y="47"/>
                      <a:pt x="1462" y="49"/>
                    </a:cubicBezTo>
                    <a:cubicBezTo>
                      <a:pt x="1473" y="53"/>
                      <a:pt x="1484" y="56"/>
                      <a:pt x="1496" y="60"/>
                    </a:cubicBezTo>
                    <a:cubicBezTo>
                      <a:pt x="1513" y="65"/>
                      <a:pt x="1513" y="65"/>
                      <a:pt x="1513" y="65"/>
                    </a:cubicBezTo>
                    <a:cubicBezTo>
                      <a:pt x="1521" y="68"/>
                      <a:pt x="1521" y="68"/>
                      <a:pt x="1521" y="68"/>
                    </a:cubicBezTo>
                    <a:cubicBezTo>
                      <a:pt x="1525" y="69"/>
                      <a:pt x="1525" y="69"/>
                      <a:pt x="1525" y="69"/>
                    </a:cubicBezTo>
                    <a:cubicBezTo>
                      <a:pt x="1529" y="71"/>
                      <a:pt x="1529" y="71"/>
                      <a:pt x="1529" y="71"/>
                    </a:cubicBezTo>
                    <a:cubicBezTo>
                      <a:pt x="1538" y="75"/>
                      <a:pt x="1548" y="78"/>
                      <a:pt x="1558" y="82"/>
                    </a:cubicBezTo>
                    <a:cubicBezTo>
                      <a:pt x="1567" y="86"/>
                      <a:pt x="1577" y="90"/>
                      <a:pt x="1586" y="94"/>
                    </a:cubicBezTo>
                    <a:cubicBezTo>
                      <a:pt x="1596" y="98"/>
                      <a:pt x="1605" y="102"/>
                      <a:pt x="1615" y="107"/>
                    </a:cubicBezTo>
                    <a:cubicBezTo>
                      <a:pt x="1624" y="111"/>
                      <a:pt x="1633" y="115"/>
                      <a:pt x="1642" y="120"/>
                    </a:cubicBezTo>
                    <a:cubicBezTo>
                      <a:pt x="1651" y="124"/>
                      <a:pt x="1660" y="129"/>
                      <a:pt x="1669" y="134"/>
                    </a:cubicBezTo>
                    <a:cubicBezTo>
                      <a:pt x="1682" y="141"/>
                      <a:pt x="1682" y="141"/>
                      <a:pt x="1682" y="141"/>
                    </a:cubicBezTo>
                    <a:cubicBezTo>
                      <a:pt x="1687" y="143"/>
                      <a:pt x="1691" y="146"/>
                      <a:pt x="1696" y="148"/>
                    </a:cubicBezTo>
                    <a:cubicBezTo>
                      <a:pt x="1704" y="154"/>
                      <a:pt x="1713" y="159"/>
                      <a:pt x="1721" y="164"/>
                    </a:cubicBezTo>
                    <a:cubicBezTo>
                      <a:pt x="1789" y="205"/>
                      <a:pt x="1850" y="253"/>
                      <a:pt x="1904" y="305"/>
                    </a:cubicBezTo>
                    <a:cubicBezTo>
                      <a:pt x="1957" y="357"/>
                      <a:pt x="2002" y="412"/>
                      <a:pt x="2040" y="469"/>
                    </a:cubicBezTo>
                    <a:cubicBezTo>
                      <a:pt x="2078" y="526"/>
                      <a:pt x="2109" y="584"/>
                      <a:pt x="2132" y="641"/>
                    </a:cubicBezTo>
                    <a:cubicBezTo>
                      <a:pt x="2179" y="755"/>
                      <a:pt x="2198" y="865"/>
                      <a:pt x="2200" y="961"/>
                    </a:cubicBezTo>
                    <a:cubicBezTo>
                      <a:pt x="2202" y="1057"/>
                      <a:pt x="2189" y="1137"/>
                      <a:pt x="2171" y="1200"/>
                    </a:cubicBezTo>
                    <a:cubicBezTo>
                      <a:pt x="2152" y="1263"/>
                      <a:pt x="2130" y="1308"/>
                      <a:pt x="2114" y="1338"/>
                    </a:cubicBezTo>
                    <a:cubicBezTo>
                      <a:pt x="2105" y="1353"/>
                      <a:pt x="2098" y="1364"/>
                      <a:pt x="2094" y="1371"/>
                    </a:cubicBezTo>
                    <a:cubicBezTo>
                      <a:pt x="2091" y="1375"/>
                      <a:pt x="2089" y="1378"/>
                      <a:pt x="2088" y="1380"/>
                    </a:cubicBezTo>
                    <a:cubicBezTo>
                      <a:pt x="2087" y="1382"/>
                      <a:pt x="2086" y="1382"/>
                      <a:pt x="2086" y="1382"/>
                    </a:cubicBezTo>
                    <a:cubicBezTo>
                      <a:pt x="2086" y="1382"/>
                      <a:pt x="2086" y="1381"/>
                      <a:pt x="2085" y="1379"/>
                    </a:cubicBezTo>
                    <a:cubicBezTo>
                      <a:pt x="2085" y="1377"/>
                      <a:pt x="2084" y="1374"/>
                      <a:pt x="2083" y="1370"/>
                    </a:cubicBezTo>
                    <a:cubicBezTo>
                      <a:pt x="2080" y="1361"/>
                      <a:pt x="2077" y="1349"/>
                      <a:pt x="2072" y="1333"/>
                    </a:cubicBezTo>
                    <a:cubicBezTo>
                      <a:pt x="2062" y="1302"/>
                      <a:pt x="2048" y="1257"/>
                      <a:pt x="2025" y="1205"/>
                    </a:cubicBezTo>
                    <a:cubicBezTo>
                      <a:pt x="2003" y="1153"/>
                      <a:pt x="1972" y="1094"/>
                      <a:pt x="1932" y="1035"/>
                    </a:cubicBezTo>
                    <a:cubicBezTo>
                      <a:pt x="1892" y="977"/>
                      <a:pt x="1841" y="918"/>
                      <a:pt x="1781" y="867"/>
                    </a:cubicBezTo>
                    <a:cubicBezTo>
                      <a:pt x="1721" y="816"/>
                      <a:pt x="1652" y="771"/>
                      <a:pt x="1578" y="739"/>
                    </a:cubicBezTo>
                    <a:cubicBezTo>
                      <a:pt x="1541" y="723"/>
                      <a:pt x="1503" y="711"/>
                      <a:pt x="1464" y="701"/>
                    </a:cubicBezTo>
                    <a:cubicBezTo>
                      <a:pt x="1459" y="700"/>
                      <a:pt x="1454" y="698"/>
                      <a:pt x="1449" y="697"/>
                    </a:cubicBezTo>
                    <a:cubicBezTo>
                      <a:pt x="1447" y="697"/>
                      <a:pt x="1444" y="696"/>
                      <a:pt x="1442" y="696"/>
                    </a:cubicBezTo>
                    <a:cubicBezTo>
                      <a:pt x="1434" y="694"/>
                      <a:pt x="1434" y="694"/>
                      <a:pt x="1434" y="694"/>
                    </a:cubicBezTo>
                    <a:cubicBezTo>
                      <a:pt x="1430" y="693"/>
                      <a:pt x="1425" y="692"/>
                      <a:pt x="1420" y="691"/>
                    </a:cubicBezTo>
                    <a:cubicBezTo>
                      <a:pt x="1415" y="690"/>
                      <a:pt x="1410" y="690"/>
                      <a:pt x="1405" y="689"/>
                    </a:cubicBezTo>
                    <a:cubicBezTo>
                      <a:pt x="1400" y="688"/>
                      <a:pt x="1395" y="687"/>
                      <a:pt x="1390" y="686"/>
                    </a:cubicBezTo>
                    <a:cubicBezTo>
                      <a:pt x="1385" y="686"/>
                      <a:pt x="1380" y="685"/>
                      <a:pt x="1375" y="685"/>
                    </a:cubicBezTo>
                    <a:cubicBezTo>
                      <a:pt x="1370" y="684"/>
                      <a:pt x="1365" y="683"/>
                      <a:pt x="1360" y="683"/>
                    </a:cubicBezTo>
                    <a:cubicBezTo>
                      <a:pt x="1358" y="683"/>
                      <a:pt x="1358" y="683"/>
                      <a:pt x="1358" y="683"/>
                    </a:cubicBezTo>
                    <a:cubicBezTo>
                      <a:pt x="1357" y="683"/>
                      <a:pt x="1357" y="683"/>
                      <a:pt x="1357" y="683"/>
                    </a:cubicBezTo>
                    <a:cubicBezTo>
                      <a:pt x="1354" y="683"/>
                      <a:pt x="1354" y="683"/>
                      <a:pt x="1354" y="683"/>
                    </a:cubicBezTo>
                    <a:cubicBezTo>
                      <a:pt x="1349" y="683"/>
                      <a:pt x="1349" y="683"/>
                      <a:pt x="1349" y="683"/>
                    </a:cubicBezTo>
                    <a:cubicBezTo>
                      <a:pt x="1345" y="683"/>
                      <a:pt x="1341" y="682"/>
                      <a:pt x="1338" y="682"/>
                    </a:cubicBezTo>
                    <a:cubicBezTo>
                      <a:pt x="1330" y="681"/>
                      <a:pt x="1323" y="681"/>
                      <a:pt x="1316" y="680"/>
                    </a:cubicBezTo>
                    <a:cubicBezTo>
                      <a:pt x="1308" y="679"/>
                      <a:pt x="1300" y="679"/>
                      <a:pt x="1292" y="678"/>
                    </a:cubicBezTo>
                    <a:cubicBezTo>
                      <a:pt x="1291" y="678"/>
                      <a:pt x="1291" y="678"/>
                      <a:pt x="1291" y="678"/>
                    </a:cubicBezTo>
                    <a:cubicBezTo>
                      <a:pt x="1307" y="681"/>
                      <a:pt x="1295" y="679"/>
                      <a:pt x="1298" y="679"/>
                    </a:cubicBezTo>
                    <a:cubicBezTo>
                      <a:pt x="1296" y="679"/>
                      <a:pt x="1296" y="679"/>
                      <a:pt x="1296" y="679"/>
                    </a:cubicBezTo>
                    <a:cubicBezTo>
                      <a:pt x="1292" y="679"/>
                      <a:pt x="1292" y="679"/>
                      <a:pt x="1292" y="679"/>
                    </a:cubicBezTo>
                    <a:cubicBezTo>
                      <a:pt x="1285" y="680"/>
                      <a:pt x="1285" y="680"/>
                      <a:pt x="1285" y="680"/>
                    </a:cubicBezTo>
                    <a:cubicBezTo>
                      <a:pt x="1280" y="680"/>
                      <a:pt x="1275" y="680"/>
                      <a:pt x="1270" y="680"/>
                    </a:cubicBezTo>
                    <a:cubicBezTo>
                      <a:pt x="1265" y="680"/>
                      <a:pt x="1260" y="680"/>
                      <a:pt x="1255" y="680"/>
                    </a:cubicBezTo>
                    <a:cubicBezTo>
                      <a:pt x="1250" y="681"/>
                      <a:pt x="1245" y="681"/>
                      <a:pt x="1240" y="681"/>
                    </a:cubicBezTo>
                    <a:cubicBezTo>
                      <a:pt x="1235" y="682"/>
                      <a:pt x="1230" y="682"/>
                      <a:pt x="1225" y="682"/>
                    </a:cubicBezTo>
                    <a:cubicBezTo>
                      <a:pt x="1185" y="686"/>
                      <a:pt x="1147" y="693"/>
                      <a:pt x="1109" y="703"/>
                    </a:cubicBezTo>
                    <a:cubicBezTo>
                      <a:pt x="1071" y="713"/>
                      <a:pt x="1034" y="728"/>
                      <a:pt x="999" y="744"/>
                    </a:cubicBezTo>
                    <a:cubicBezTo>
                      <a:pt x="963" y="761"/>
                      <a:pt x="929" y="781"/>
                      <a:pt x="897" y="804"/>
                    </a:cubicBezTo>
                    <a:cubicBezTo>
                      <a:pt x="833" y="850"/>
                      <a:pt x="777" y="907"/>
                      <a:pt x="733" y="971"/>
                    </a:cubicBezTo>
                    <a:cubicBezTo>
                      <a:pt x="711" y="1004"/>
                      <a:pt x="692" y="1038"/>
                      <a:pt x="675" y="1075"/>
                    </a:cubicBezTo>
                    <a:cubicBezTo>
                      <a:pt x="672" y="1083"/>
                      <a:pt x="668" y="1090"/>
                      <a:pt x="665" y="1098"/>
                    </a:cubicBezTo>
                    <a:cubicBezTo>
                      <a:pt x="662" y="1103"/>
                      <a:pt x="662" y="1103"/>
                      <a:pt x="662" y="1103"/>
                    </a:cubicBezTo>
                    <a:cubicBezTo>
                      <a:pt x="661" y="1106"/>
                      <a:pt x="661" y="1106"/>
                      <a:pt x="661" y="1106"/>
                    </a:cubicBezTo>
                    <a:cubicBezTo>
                      <a:pt x="660" y="1107"/>
                      <a:pt x="660" y="1107"/>
                      <a:pt x="660" y="1107"/>
                    </a:cubicBezTo>
                    <a:cubicBezTo>
                      <a:pt x="660" y="1107"/>
                      <a:pt x="660" y="1107"/>
                      <a:pt x="660" y="1107"/>
                    </a:cubicBezTo>
                    <a:cubicBezTo>
                      <a:pt x="660" y="1108"/>
                      <a:pt x="660" y="1108"/>
                      <a:pt x="660" y="1108"/>
                    </a:cubicBezTo>
                    <a:cubicBezTo>
                      <a:pt x="658" y="1116"/>
                      <a:pt x="655" y="1123"/>
                      <a:pt x="653" y="1131"/>
                    </a:cubicBezTo>
                    <a:cubicBezTo>
                      <a:pt x="650" y="1142"/>
                      <a:pt x="650" y="1142"/>
                      <a:pt x="650" y="1142"/>
                    </a:cubicBezTo>
                    <a:cubicBezTo>
                      <a:pt x="648" y="1148"/>
                      <a:pt x="648" y="1148"/>
                      <a:pt x="648" y="1148"/>
                    </a:cubicBezTo>
                    <a:cubicBezTo>
                      <a:pt x="647" y="1151"/>
                      <a:pt x="647" y="1151"/>
                      <a:pt x="647" y="1151"/>
                    </a:cubicBezTo>
                    <a:cubicBezTo>
                      <a:pt x="648" y="1147"/>
                      <a:pt x="646" y="1160"/>
                      <a:pt x="648" y="1144"/>
                    </a:cubicBezTo>
                    <a:cubicBezTo>
                      <a:pt x="648" y="1145"/>
                      <a:pt x="648" y="1145"/>
                      <a:pt x="648" y="1145"/>
                    </a:cubicBezTo>
                    <a:cubicBezTo>
                      <a:pt x="647" y="1150"/>
                      <a:pt x="645" y="1154"/>
                      <a:pt x="644" y="1159"/>
                    </a:cubicBezTo>
                    <a:cubicBezTo>
                      <a:pt x="642" y="1164"/>
                      <a:pt x="641" y="1169"/>
                      <a:pt x="640" y="1174"/>
                    </a:cubicBezTo>
                    <a:cubicBezTo>
                      <a:pt x="638" y="1179"/>
                      <a:pt x="637" y="1184"/>
                      <a:pt x="636" y="1188"/>
                    </a:cubicBezTo>
                    <a:cubicBezTo>
                      <a:pt x="616" y="1266"/>
                      <a:pt x="609" y="1347"/>
                      <a:pt x="615" y="1428"/>
                    </a:cubicBezTo>
                    <a:cubicBezTo>
                      <a:pt x="621" y="1508"/>
                      <a:pt x="641" y="1588"/>
                      <a:pt x="670" y="1661"/>
                    </a:cubicBezTo>
                    <a:cubicBezTo>
                      <a:pt x="700" y="1734"/>
                      <a:pt x="739" y="1802"/>
                      <a:pt x="782" y="1859"/>
                    </a:cubicBezTo>
                    <a:cubicBezTo>
                      <a:pt x="824" y="1916"/>
                      <a:pt x="870" y="1964"/>
                      <a:pt x="912" y="2002"/>
                    </a:cubicBezTo>
                    <a:cubicBezTo>
                      <a:pt x="923" y="2011"/>
                      <a:pt x="933" y="2020"/>
                      <a:pt x="943" y="2028"/>
                    </a:cubicBezTo>
                    <a:cubicBezTo>
                      <a:pt x="953" y="2037"/>
                      <a:pt x="962" y="2044"/>
                      <a:pt x="971" y="2051"/>
                    </a:cubicBezTo>
                    <a:cubicBezTo>
                      <a:pt x="976" y="2055"/>
                      <a:pt x="980" y="2059"/>
                      <a:pt x="984" y="2062"/>
                    </a:cubicBezTo>
                    <a:cubicBezTo>
                      <a:pt x="989" y="2065"/>
                      <a:pt x="993" y="2068"/>
                      <a:pt x="996" y="2071"/>
                    </a:cubicBezTo>
                    <a:cubicBezTo>
                      <a:pt x="1004" y="2077"/>
                      <a:pt x="1012" y="2082"/>
                      <a:pt x="1018" y="2087"/>
                    </a:cubicBezTo>
                    <a:cubicBezTo>
                      <a:pt x="1032" y="2096"/>
                      <a:pt x="1043" y="2104"/>
                      <a:pt x="1050" y="2109"/>
                    </a:cubicBezTo>
                    <a:cubicBezTo>
                      <a:pt x="1053" y="2111"/>
                      <a:pt x="1056" y="2113"/>
                      <a:pt x="1058" y="2114"/>
                    </a:cubicBezTo>
                    <a:cubicBezTo>
                      <a:pt x="1060" y="2116"/>
                      <a:pt x="1060" y="2116"/>
                      <a:pt x="1060" y="2116"/>
                    </a:cubicBezTo>
                    <a:close/>
                  </a:path>
                </a:pathLst>
              </a:custGeom>
              <a:solidFill>
                <a:schemeClr val="accent1">
                  <a:lumMod val="75000"/>
                </a:schemeClr>
              </a:solidFill>
              <a:ln w="3175">
                <a:gradFill>
                  <a:gsLst>
                    <a:gs pos="0">
                      <a:schemeClr val="bg1"/>
                    </a:gs>
                    <a:gs pos="100000">
                      <a:schemeClr val="bg1">
                        <a:alpha val="0"/>
                      </a:schemeClr>
                    </a:gs>
                  </a:gsLst>
                  <a:lin ang="5400000" scaled="0"/>
                </a:grad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21" name="Oval 7">
                <a:extLst>
                  <a:ext uri="{FF2B5EF4-FFF2-40B4-BE49-F238E27FC236}">
                    <a16:creationId xmlns:a16="http://schemas.microsoft.com/office/drawing/2014/main" xmlns="" id="{CDFEA395-CE46-4843-889D-610D058E8DC1}"/>
                  </a:ext>
                </a:extLst>
              </p:cNvPr>
              <p:cNvSpPr/>
              <p:nvPr/>
            </p:nvSpPr>
            <p:spPr>
              <a:xfrm>
                <a:off x="6598468" y="1499105"/>
                <a:ext cx="661012" cy="66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854" y="1"/>
              <a:ext cx="2238146" cy="84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Прямоугольник 1"/>
          <p:cNvSpPr/>
          <p:nvPr/>
        </p:nvSpPr>
        <p:spPr>
          <a:xfrm>
            <a:off x="971600" y="-50948"/>
            <a:ext cx="5616624" cy="877163"/>
          </a:xfrm>
          <a:prstGeom prst="rect">
            <a:avLst/>
          </a:prstGeom>
        </p:spPr>
        <p:txBody>
          <a:bodyPr wrap="square">
            <a:spAutoFit/>
          </a:bodyPr>
          <a:lstStyle/>
          <a:p>
            <a:pPr indent="450215" algn="ctr">
              <a:spcBef>
                <a:spcPts val="600"/>
              </a:spcBef>
              <a:spcAft>
                <a:spcPts val="600"/>
              </a:spcAft>
            </a:pPr>
            <a:r>
              <a:rPr lang="ru-RU" sz="1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Преподаватель ГрГУ имени Янки Купалы провел занятие для представителей учреждений здравоохранения по правовым вопросам</a:t>
            </a:r>
            <a:endParaRPr lang="ru-RU" sz="17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218064" y="804358"/>
            <a:ext cx="8602407" cy="923330"/>
          </a:xfrm>
          <a:prstGeom prst="rect">
            <a:avLst/>
          </a:prstGeom>
        </p:spPr>
        <p:txBody>
          <a:bodyPr wrap="square">
            <a:spAutoFit/>
          </a:bodyPr>
          <a:lstStyle/>
          <a:p>
            <a:pPr algn="just"/>
            <a:r>
              <a:rPr lang="ru-RU" b="1" dirty="0">
                <a:latin typeface="pt_sans_bold"/>
              </a:rPr>
              <a:t>Занятие для представителей учреждений здравоохранения Гродненской области провел доцент кафедры гражданского права и процесса Николай </a:t>
            </a:r>
            <a:r>
              <a:rPr lang="ru-RU" b="1" dirty="0" err="1">
                <a:latin typeface="pt_sans_bold"/>
              </a:rPr>
              <a:t>Ватыль</a:t>
            </a:r>
            <a:r>
              <a:rPr lang="ru-RU" b="1" dirty="0">
                <a:latin typeface="pt_sans_bold"/>
              </a:rPr>
              <a:t>.</a:t>
            </a:r>
            <a:endParaRPr lang="ru-RU" dirty="0"/>
          </a:p>
        </p:txBody>
      </p:sp>
      <p:sp>
        <p:nvSpPr>
          <p:cNvPr id="5" name="Прямоугольник 4"/>
          <p:cNvSpPr/>
          <p:nvPr/>
        </p:nvSpPr>
        <p:spPr>
          <a:xfrm>
            <a:off x="244772" y="1728567"/>
            <a:ext cx="4903292" cy="3970318"/>
          </a:xfrm>
          <a:prstGeom prst="rect">
            <a:avLst/>
          </a:prstGeom>
        </p:spPr>
        <p:txBody>
          <a:bodyPr wrap="square">
            <a:spAutoFit/>
          </a:bodyPr>
          <a:lstStyle/>
          <a:p>
            <a:pPr algn="just"/>
            <a:r>
              <a:rPr lang="ru-RU" dirty="0" smtClean="0">
                <a:latin typeface="pt_sans_caption"/>
              </a:rPr>
              <a:t>Под </a:t>
            </a:r>
            <a:r>
              <a:rPr lang="ru-RU" dirty="0">
                <a:latin typeface="pt_sans_caption"/>
              </a:rPr>
              <a:t>эгидой РГОО «Белорусское общество «Знание» доцентом кафедры гражданского права и процесса Николаем </a:t>
            </a:r>
            <a:r>
              <a:rPr lang="ru-RU" dirty="0" err="1">
                <a:latin typeface="pt_sans_caption"/>
              </a:rPr>
              <a:t>Ватылем</a:t>
            </a:r>
            <a:r>
              <a:rPr lang="ru-RU" dirty="0">
                <a:latin typeface="pt_sans_caption"/>
              </a:rPr>
              <a:t> проведено занятие в очно-дистанционном формате с представителями администрации, юрисконсультами и начальниками отделов кадров государственных учреждений здравоохранения Гродненской области на тему «Врачебная тайна и медицинские данные: правовое регулирование». К занятию присоединились представители 19 учреждений здравоохранения Гродненской области.</a:t>
            </a:r>
            <a:endParaRPr lang="ru-RU" dirty="0"/>
          </a:p>
        </p:txBody>
      </p:sp>
      <p:pic>
        <p:nvPicPr>
          <p:cNvPr id="9218" name="Picture 2" descr="vaty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0072" y="1844824"/>
            <a:ext cx="3706923" cy="278019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5714092"/>
            <a:ext cx="8542327" cy="523220"/>
          </a:xfrm>
          <a:prstGeom prst="rect">
            <a:avLst/>
          </a:prstGeom>
        </p:spPr>
        <p:txBody>
          <a:bodyPr wrap="square">
            <a:spAutoFit/>
          </a:bodyPr>
          <a:lstStyle/>
          <a:p>
            <a:r>
              <a:rPr lang="en-US" sz="1400" dirty="0">
                <a:hlinkClick r:id="rId8"/>
              </a:rPr>
              <a:t>https://</a:t>
            </a:r>
            <a:r>
              <a:rPr lang="en-US" sz="1400" dirty="0" smtClean="0">
                <a:hlinkClick r:id="rId8"/>
              </a:rPr>
              <a:t>www.grsu.by/component/k2/item/42547-prepodavatel-grgu-imeni-yanki-kupaly-provel-zanyatie-dlya-predstavitelej-uchrezhdenij-zdravookhraneniya-po-pravovym-voprosam.html</a:t>
            </a:r>
            <a:endParaRPr lang="ru-RU" sz="1400" dirty="0"/>
          </a:p>
        </p:txBody>
      </p:sp>
    </p:spTree>
    <p:extLst>
      <p:ext uri="{BB962C8B-B14F-4D97-AF65-F5344CB8AC3E}">
        <p14:creationId xmlns:p14="http://schemas.microsoft.com/office/powerpoint/2010/main" val="20839621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6437</TotalTime>
  <Words>2433</Words>
  <Application>Microsoft Office PowerPoint</Application>
  <PresentationFormat>Экран (4:3)</PresentationFormat>
  <Paragraphs>140</Paragraphs>
  <Slides>20</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Цели устойчивого развития</dc:title>
  <dc:creator>Лисовская Анастасия Казимировна</dc:creator>
  <cp:lastModifiedBy>ЧАПЛИНСКАЯ СВЕТЛАНА ЛЕОНИДОВНА</cp:lastModifiedBy>
  <cp:revision>325</cp:revision>
  <cp:lastPrinted>2022-08-31T19:27:54Z</cp:lastPrinted>
  <dcterms:created xsi:type="dcterms:W3CDTF">2022-08-29T06:47:08Z</dcterms:created>
  <dcterms:modified xsi:type="dcterms:W3CDTF">2023-11-14T11:18:39Z</dcterms:modified>
</cp:coreProperties>
</file>