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3" r:id="rId2"/>
    <p:sldId id="258" r:id="rId3"/>
    <p:sldId id="256" r:id="rId4"/>
    <p:sldId id="265" r:id="rId5"/>
    <p:sldId id="266" r:id="rId6"/>
    <p:sldId id="257" r:id="rId7"/>
    <p:sldId id="270" r:id="rId8"/>
    <p:sldId id="282" r:id="rId9"/>
    <p:sldId id="275" r:id="rId10"/>
    <p:sldId id="276" r:id="rId11"/>
    <p:sldId id="277" r:id="rId12"/>
    <p:sldId id="279" r:id="rId13"/>
    <p:sldId id="284" r:id="rId14"/>
    <p:sldId id="268" r:id="rId15"/>
    <p:sldId id="286" r:id="rId16"/>
    <p:sldId id="26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F54B0-63F5-4202-BDC6-200828E2ECFB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41459-D7AB-4C73-ACA1-AC3ADE432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824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Начиная с 2009 года научное сотрудничество УО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ГрГМУ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и УО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ГрГУ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им. Я.Купалы» вышло на новый уровень в связи с началом изучения применения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наночастиц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металлов в медицине. На тот период времени нами были использованы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наночастицы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металлов синтезируемые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металло-паровым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способом в лаборатории МГУ имени М.В. Ломоносова.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Выявленно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антибактериальное действие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наночастиц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серебра и золота, нанесенных на бинт медицинский марлевый.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BBB46-AA51-4417-A66D-D2295F5BD123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85BF3F-EB7F-424D-B36F-5A07551A7796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Было установлено, что лазерное излучение длиной волны, близкой к частоте локального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плазмонного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резонанса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наночастиц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данных металлов, повышает их антибактериальные свойства при воздействии через 4 часа после помещения на среду с бактериями.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BBB46-AA51-4417-A66D-D2295F5BD123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33DDF1-335F-4265-99EE-0290923FD992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FA9D-7C64-46B7-843B-6483F89D0364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FF75-8AAB-4070-BAB1-E417AEA79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933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FA9D-7C64-46B7-843B-6483F89D0364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FF75-8AAB-4070-BAB1-E417AEA79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311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FA9D-7C64-46B7-843B-6483F89D0364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FF75-8AAB-4070-BAB1-E417AEA79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784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753B6-7A9D-4DA0-91F0-BB78D3E625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262598"/>
      </p:ext>
    </p:extLst>
  </p:cSld>
  <p:clrMapOvr>
    <a:masterClrMapping/>
  </p:clrMapOvr>
  <p:transition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FA9D-7C64-46B7-843B-6483F89D0364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FF75-8AAB-4070-BAB1-E417AEA79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224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FA9D-7C64-46B7-843B-6483F89D0364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FF75-8AAB-4070-BAB1-E417AEA79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986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FA9D-7C64-46B7-843B-6483F89D0364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FF75-8AAB-4070-BAB1-E417AEA79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294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FA9D-7C64-46B7-843B-6483F89D0364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FF75-8AAB-4070-BAB1-E417AEA79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057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FA9D-7C64-46B7-843B-6483F89D0364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FF75-8AAB-4070-BAB1-E417AEA79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94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FA9D-7C64-46B7-843B-6483F89D0364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FF75-8AAB-4070-BAB1-E417AEA79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199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FA9D-7C64-46B7-843B-6483F89D0364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FF75-8AAB-4070-BAB1-E417AEA79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344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FA9D-7C64-46B7-843B-6483F89D0364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FF75-8AAB-4070-BAB1-E417AEA79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636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AFA9D-7C64-46B7-843B-6483F89D0364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DFF75-8AAB-4070-BAB1-E417AEA79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66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301034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ЭВОЛЮЦИЯ СОТРУДНИЧЕСТВА НАУЧНЫХ ШКОЛ ГРОДНЕНСКИХ УНИВЕРСИТЕТОВ: ОТ ЛАЗЕРНЫХ ТЕХНОЛОГИЙ ДО НАНОЧАСТИЦ МЕТАЛЛОВ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057203"/>
          </a:xfrm>
        </p:spPr>
        <p:txBody>
          <a:bodyPr/>
          <a:lstStyle/>
          <a:p>
            <a:pPr marL="0" indent="0" algn="ctr">
              <a:buNone/>
            </a:pPr>
            <a:endParaRPr lang="ru-RU" alt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 М. Смотрин, С. С. 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Ануфрик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Р. И. 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Довнар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altLang="ru-RU" sz="2400" b="1" i="1" dirty="0">
                <a:latin typeface="Times New Roman" pitchFamily="18" charset="0"/>
                <a:cs typeface="Times New Roman" pitchFamily="18" charset="0"/>
              </a:rPr>
              <a:t>Гродно - </a:t>
            </a:r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  <a:t>2025</a:t>
            </a:r>
            <a:endParaRPr lang="ru-RU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8640"/>
            <a:ext cx="1728787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9" y="1700808"/>
            <a:ext cx="1728786" cy="123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73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0735" y="230832"/>
            <a:ext cx="8672959" cy="10001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    </a:t>
            </a:r>
            <a:br>
              <a:rPr lang="en-US" b="1" dirty="0" smtClean="0"/>
            </a:br>
            <a:r>
              <a:rPr lang="ru-RU" b="1" dirty="0" smtClean="0"/>
              <a:t>Результаты (опыт):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</a:t>
            </a:r>
            <a:r>
              <a:rPr lang="ru-RU" b="1" i="1" dirty="0">
                <a:solidFill>
                  <a:srgbClr val="FFCC00"/>
                </a:solidFill>
              </a:rPr>
              <a:t/>
            </a:r>
            <a:br>
              <a:rPr lang="ru-RU" b="1" i="1" dirty="0">
                <a:solidFill>
                  <a:srgbClr val="FFCC00"/>
                </a:solidFill>
              </a:rPr>
            </a:br>
            <a:endParaRPr lang="ru-RU" b="1" dirty="0" smtClean="0"/>
          </a:p>
        </p:txBody>
      </p:sp>
      <p:graphicFrame>
        <p:nvGraphicFramePr>
          <p:cNvPr id="248900" name="Group 68"/>
          <p:cNvGraphicFramePr>
            <a:graphicFrameLocks noGrp="1"/>
          </p:cNvGraphicFramePr>
          <p:nvPr>
            <p:ph sz="half" idx="4294967295"/>
          </p:nvPr>
        </p:nvGraphicFramePr>
        <p:xfrm>
          <a:off x="214313" y="1643063"/>
          <a:ext cx="8643967" cy="3709284"/>
        </p:xfrm>
        <a:graphic>
          <a:graphicData uri="http://schemas.openxmlformats.org/drawingml/2006/table">
            <a:tbl>
              <a:tblPr/>
              <a:tblGrid>
                <a:gridCol w="1785950"/>
                <a:gridCol w="1500198"/>
                <a:gridCol w="1928826"/>
                <a:gridCol w="1928826"/>
                <a:gridCol w="1500167"/>
              </a:tblGrid>
              <a:tr h="33068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Микроб</a:t>
                      </a:r>
                    </a:p>
                  </a:txBody>
                  <a:tcPr marL="53038" marR="53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Количество КОЕ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, Me (</a:t>
                      </a:r>
                      <a:r>
                        <a:rPr lang="ru-RU" sz="1800" kern="12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V</a:t>
                      </a:r>
                      <a:r>
                        <a:rPr lang="ru-RU" sz="1800" kern="1200" baseline="-250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0,25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; </a:t>
                      </a:r>
                      <a:r>
                        <a:rPr lang="ru-RU" sz="1800" kern="12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V</a:t>
                      </a:r>
                      <a:r>
                        <a:rPr lang="ru-RU" sz="1800" kern="1200" baseline="-250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0,75</a:t>
                      </a:r>
                      <a:r>
                        <a:rPr lang="ru-RU" sz="1800" kern="12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53038" marR="53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5C"/>
                        </a:solidFill>
                        <a:effectLst/>
                        <a:latin typeface="Arial" charset="0"/>
                      </a:endParaRPr>
                    </a:p>
                  </a:txBody>
                  <a:tcPr marL="53038" marR="53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Разность  уменьшения количества КОЕ между 1 и 3 группой</a:t>
                      </a:r>
                    </a:p>
                  </a:txBody>
                  <a:tcPr marL="53038" marR="53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870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5C"/>
                        </a:solidFill>
                        <a:effectLst/>
                        <a:latin typeface="Arial" charset="0"/>
                      </a:endParaRPr>
                    </a:p>
                  </a:txBody>
                  <a:tcPr marL="53038" marR="53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Без лазерного облучения</a:t>
                      </a:r>
                    </a:p>
                  </a:txBody>
                  <a:tcPr marL="53038" marR="53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Лазерное облучение через 2 часа</a:t>
                      </a:r>
                    </a:p>
                  </a:txBody>
                  <a:tcPr marL="53038" marR="53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Лазерное облучение через 4 часа</a:t>
                      </a:r>
                    </a:p>
                  </a:txBody>
                  <a:tcPr marL="53038" marR="53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53038" marR="53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5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18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3038" marR="5303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 </a:t>
                      </a: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группа</a:t>
                      </a:r>
                    </a:p>
                  </a:txBody>
                  <a:tcPr marL="53038" marR="53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 группа</a:t>
                      </a:r>
                    </a:p>
                  </a:txBody>
                  <a:tcPr marL="53038" marR="53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 группа</a:t>
                      </a:r>
                    </a:p>
                  </a:txBody>
                  <a:tcPr marL="53038" marR="53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0" lang="ru-RU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3038" marR="53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St. </a:t>
                      </a:r>
                      <a:r>
                        <a:rPr kumimoji="0" lang="en-US" sz="18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haemoliticus</a:t>
                      </a:r>
                      <a:endParaRPr kumimoji="0" lang="ru-RU" sz="18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3038" marR="5303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5,0</a:t>
                      </a:r>
                      <a:r>
                        <a:rPr lang="en-US" sz="1800" kern="12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(4,0; 6,0)</a:t>
                      </a:r>
                      <a:endParaRPr kumimoji="0" lang="ru-RU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3038" marR="53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5,5 (2,5; 6,5)</a:t>
                      </a:r>
                      <a:endParaRPr kumimoji="0" lang="ru-RU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3038" marR="53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4,0 (2,5; 4,5)</a:t>
                      </a:r>
                      <a:r>
                        <a:rPr lang="en-US" sz="1800" kern="12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*</a:t>
                      </a:r>
                      <a:endParaRPr kumimoji="0" lang="ru-RU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3038" marR="53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53038" marR="53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Kl</a:t>
                      </a:r>
                      <a:r>
                        <a:rPr kumimoji="0" lang="en-US" sz="1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ru-RU" sz="18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pneumonia</a:t>
                      </a:r>
                      <a:endParaRPr kumimoji="0" lang="ru-RU" sz="18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3038" marR="5303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2,0</a:t>
                      </a:r>
                      <a:r>
                        <a:rPr lang="en-US" sz="1800" kern="12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(1,5; 3,0)</a:t>
                      </a:r>
                      <a:endParaRPr kumimoji="0" lang="ru-RU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3038" marR="53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2,0 (1,0; 3,0)</a:t>
                      </a:r>
                      <a:endParaRPr kumimoji="0" lang="ru-RU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3038" marR="53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1,0 (1,0; 1,5)</a:t>
                      </a:r>
                      <a:r>
                        <a:rPr lang="en-US" sz="1800" kern="12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*</a:t>
                      </a:r>
                      <a:endParaRPr kumimoji="0" lang="ru-RU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3038" marR="53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53038" marR="53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Ps</a:t>
                      </a:r>
                      <a:r>
                        <a:rPr kumimoji="0" lang="en-US" sz="1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ru-RU" sz="18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aeruginosa</a:t>
                      </a:r>
                      <a:endParaRPr kumimoji="0" lang="ru-RU" sz="18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3038" marR="5303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7,0</a:t>
                      </a:r>
                      <a:r>
                        <a:rPr lang="en-US" sz="1800" kern="12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(5,5; 8,0)</a:t>
                      </a:r>
                      <a:endParaRPr kumimoji="0" lang="ru-RU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3038" marR="53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800" kern="12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6,0 (5,0; 7,5)</a:t>
                      </a:r>
                      <a:endParaRPr kumimoji="0" lang="ru-RU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3038" marR="53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4,0 (2,5; 5,0)</a:t>
                      </a:r>
                      <a:r>
                        <a:rPr lang="en-US" sz="1800" kern="12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*</a:t>
                      </a:r>
                      <a:endParaRPr kumimoji="0" lang="ru-RU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3038" marR="53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53038" marR="53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Moraxella</a:t>
                      </a:r>
                      <a:r>
                        <a:rPr kumimoji="0" lang="ru-RU" sz="1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sp</a:t>
                      </a:r>
                      <a:r>
                        <a:rPr kumimoji="0" lang="en-US" sz="1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p.</a:t>
                      </a:r>
                      <a:endParaRPr kumimoji="0" lang="ru-RU" sz="18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3038" marR="5303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3,5</a:t>
                      </a:r>
                      <a:r>
                        <a:rPr lang="en-US" sz="1800" kern="12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(2,0; 4,0)</a:t>
                      </a:r>
                      <a:endParaRPr kumimoji="0" lang="ru-RU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3038" marR="53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3,0 (2,0; 4,0)</a:t>
                      </a:r>
                      <a:endParaRPr kumimoji="0" lang="ru-RU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3038" marR="53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2,0 (1,0; 3,0)</a:t>
                      </a:r>
                      <a:r>
                        <a:rPr lang="en-US" sz="1800" kern="12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*</a:t>
                      </a:r>
                      <a:r>
                        <a:rPr lang="ru-RU" sz="1800" kern="12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*</a:t>
                      </a:r>
                      <a:endParaRPr kumimoji="0" lang="ru-RU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3038" marR="53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53038" marR="53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E. coli</a:t>
                      </a:r>
                      <a:endParaRPr kumimoji="0" lang="ru-RU" sz="18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3038" marR="5303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6,5</a:t>
                      </a:r>
                      <a:r>
                        <a:rPr lang="en-US" sz="1800" kern="12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(6,0; 7,0)</a:t>
                      </a:r>
                      <a:endParaRPr kumimoji="0" lang="ru-RU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3038" marR="53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7,0 (5,5; 8,0)</a:t>
                      </a:r>
                      <a:endParaRPr kumimoji="0" lang="ru-RU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3038" marR="53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5,0 (4,5; 6,0)</a:t>
                      </a:r>
                      <a:r>
                        <a:rPr lang="en-US" sz="1800" kern="12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*</a:t>
                      </a:r>
                      <a:endParaRPr kumimoji="0" lang="ru-RU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3038" marR="53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53038" marR="53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65" name="TextBox 5"/>
          <p:cNvSpPr txBox="1">
            <a:spLocks noChangeArrowheads="1"/>
          </p:cNvSpPr>
          <p:nvPr/>
        </p:nvSpPr>
        <p:spPr bwMode="auto">
          <a:xfrm>
            <a:off x="7572375" y="500063"/>
            <a:ext cx="1208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i="1"/>
              <a:t>λ</a:t>
            </a:r>
            <a:r>
              <a:rPr lang="ru-RU" b="1" i="1"/>
              <a:t>=470 нм</a:t>
            </a:r>
          </a:p>
        </p:txBody>
      </p:sp>
      <p:sp>
        <p:nvSpPr>
          <p:cNvPr id="38967" name="TextBox 7"/>
          <p:cNvSpPr txBox="1">
            <a:spLocks noChangeArrowheads="1"/>
          </p:cNvSpPr>
          <p:nvPr/>
        </p:nvSpPr>
        <p:spPr bwMode="auto">
          <a:xfrm>
            <a:off x="642938" y="5929313"/>
            <a:ext cx="70235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/>
              <a:t>Примечания: * - данные достоверны по отношению к группам 1 и 2</a:t>
            </a:r>
          </a:p>
          <a:p>
            <a:r>
              <a:rPr lang="ru-RU" b="1" dirty="0"/>
              <a:t>                       ** - данные достоверны по отношению к группе 1</a:t>
            </a:r>
          </a:p>
        </p:txBody>
      </p:sp>
    </p:spTree>
    <p:extLst>
      <p:ext uri="{BB962C8B-B14F-4D97-AF65-F5344CB8AC3E}">
        <p14:creationId xmlns:p14="http://schemas.microsoft.com/office/powerpoint/2010/main" val="199957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8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8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8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42875"/>
            <a:ext cx="8229600" cy="13716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bg2"/>
                </a:solidFill>
              </a:rPr>
              <a:t>Результаты:</a:t>
            </a:r>
          </a:p>
        </p:txBody>
      </p:sp>
      <p:sp>
        <p:nvSpPr>
          <p:cNvPr id="4505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00063" y="5429250"/>
            <a:ext cx="8501062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Обычный                     Бинт, содержащий          Бинт, содержащий</a:t>
            </a:r>
          </a:p>
          <a:p>
            <a:pPr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    бинт                      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наночастицы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золота     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наночастицы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серебра</a:t>
            </a:r>
          </a:p>
        </p:txBody>
      </p:sp>
      <p:sp>
        <p:nvSpPr>
          <p:cNvPr id="4506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000250" y="1214438"/>
            <a:ext cx="41910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Асептическая рана, 14 сутки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2875" y="4357688"/>
            <a:ext cx="292893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1" dirty="0"/>
              <a:t>1 – грануляционная ткань;</a:t>
            </a:r>
          </a:p>
          <a:p>
            <a:pPr>
              <a:defRPr/>
            </a:pPr>
            <a:r>
              <a:rPr lang="ru-RU" sz="1200" b="1" dirty="0"/>
              <a:t>2 – соединительная ткань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43250" y="4357688"/>
            <a:ext cx="278606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1" dirty="0"/>
              <a:t>1 – сосуды грануляционной</a:t>
            </a:r>
          </a:p>
          <a:p>
            <a:pPr>
              <a:defRPr/>
            </a:pPr>
            <a:r>
              <a:rPr lang="ru-RU" sz="1200" b="1" dirty="0"/>
              <a:t>      ткани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86500" y="4357688"/>
            <a:ext cx="26416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1" dirty="0"/>
              <a:t>1 – неспецифическая </a:t>
            </a:r>
          </a:p>
          <a:p>
            <a:pPr>
              <a:defRPr/>
            </a:pPr>
            <a:r>
              <a:rPr lang="ru-RU" sz="1200" b="1" dirty="0"/>
              <a:t>      грануляционная ткань</a:t>
            </a:r>
          </a:p>
        </p:txBody>
      </p:sp>
      <p:pic>
        <p:nvPicPr>
          <p:cNvPr id="45066" name="Рисунок 12" descr="16901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785938"/>
            <a:ext cx="2178050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7" name="Рисунок 16" descr="16899.t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38" y="1785938"/>
            <a:ext cx="2800350" cy="24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8" name="Рисунок 17" descr="16897.t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38" y="1785938"/>
            <a:ext cx="3195637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7576218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 sz="quarter"/>
          </p:nvPr>
        </p:nvSpPr>
        <p:spPr>
          <a:xfrm>
            <a:off x="500063" y="-214313"/>
            <a:ext cx="7772400" cy="950913"/>
          </a:xfrm>
        </p:spPr>
        <p:txBody>
          <a:bodyPr/>
          <a:lstStyle/>
          <a:p>
            <a:pPr>
              <a:defRPr/>
            </a:pPr>
            <a:r>
              <a:rPr lang="ru-RU" sz="3400" b="1" dirty="0" smtClean="0">
                <a:solidFill>
                  <a:srgbClr val="FFCC00"/>
                </a:solidFill>
              </a:rPr>
              <a:t>Монография:</a:t>
            </a:r>
            <a:endParaRPr lang="ru-RU" sz="3400" b="1" dirty="0">
              <a:solidFill>
                <a:srgbClr val="FFCC00"/>
              </a:solidFill>
            </a:endParaRPr>
          </a:p>
        </p:txBody>
      </p:sp>
      <p:pic>
        <p:nvPicPr>
          <p:cNvPr id="9" name="Рисунок 8" descr="Монография титульни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857232"/>
            <a:ext cx="3762387" cy="54948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86314" y="785794"/>
            <a:ext cx="385765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i="1" dirty="0" smtClean="0"/>
              <a:t>       В </a:t>
            </a:r>
            <a:r>
              <a:rPr lang="ru-RU" sz="1300" i="1" dirty="0"/>
              <a:t>монографии отражены результаты экспериментального изучения антибактериального, противогрибкового эффекта </a:t>
            </a:r>
            <a:r>
              <a:rPr lang="ru-RU" sz="1300" i="1" dirty="0" err="1"/>
              <a:t>нанокомпозитных</a:t>
            </a:r>
            <a:r>
              <a:rPr lang="ru-RU" sz="1300" i="1" dirty="0"/>
              <a:t> перевязочных материалов, содержащих </a:t>
            </a:r>
            <a:r>
              <a:rPr lang="ru-RU" sz="1300" i="1" dirty="0" err="1"/>
              <a:t>наночастицы</a:t>
            </a:r>
            <a:r>
              <a:rPr lang="ru-RU" sz="1300" i="1" dirty="0"/>
              <a:t> серебра или золота. Показано усиление этого эффекта при воздействии </a:t>
            </a:r>
            <a:r>
              <a:rPr lang="ru-RU" sz="1300" i="1" dirty="0" err="1"/>
              <a:t>низкоинтенсивным</a:t>
            </a:r>
            <a:r>
              <a:rPr lang="ru-RU" sz="1300" i="1" dirty="0"/>
              <a:t> лазерным излучением соответствующей длины волны и времени воздействия. Продемонстрировано ускорение заживления экспериментальных асептических и </a:t>
            </a:r>
            <a:r>
              <a:rPr lang="ru-RU" sz="1300" i="1" dirty="0" err="1"/>
              <a:t>контаминированных</a:t>
            </a:r>
            <a:r>
              <a:rPr lang="ru-RU" sz="1300" i="1" dirty="0"/>
              <a:t> ран при использовании для их лечения предлагаемых перевязочных материалов. Авторы экспериментально доказали возможность применения вакуумного </a:t>
            </a:r>
            <a:r>
              <a:rPr lang="ru-RU" sz="1300" i="1" dirty="0" err="1"/>
              <a:t>автоклавирования</a:t>
            </a:r>
            <a:r>
              <a:rPr lang="ru-RU" sz="1300" i="1" dirty="0"/>
              <a:t> для стерилизации перевязочных материалов, содержащих </a:t>
            </a:r>
            <a:r>
              <a:rPr lang="ru-RU" sz="1300" i="1" dirty="0" err="1"/>
              <a:t>наночастицы</a:t>
            </a:r>
            <a:r>
              <a:rPr lang="ru-RU" sz="1300" i="1" dirty="0"/>
              <a:t> серебра или золота, а также продемонстрировали отсутствие токсического влияния данных </a:t>
            </a:r>
            <a:r>
              <a:rPr lang="ru-RU" sz="1300" i="1" dirty="0" err="1"/>
              <a:t>материлов</a:t>
            </a:r>
            <a:r>
              <a:rPr lang="ru-RU" sz="1300" i="1" dirty="0"/>
              <a:t>.</a:t>
            </a:r>
            <a:endParaRPr lang="ru-RU" sz="1300" dirty="0"/>
          </a:p>
          <a:p>
            <a:pPr algn="just"/>
            <a:r>
              <a:rPr lang="ru-RU" sz="1300" i="1" dirty="0"/>
              <a:t>Монография предназначена для врачей-хирургов, интернов, клинических ординаторов, аспирантов, студентов всех факультетов учреждений, обеспечивающих получение высшего медицинского образования.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19117852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сотрудничества</a:t>
            </a:r>
            <a:endParaRPr lang="ru-RU" sz="28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Начиная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2021 года совместная научная работа двух научных школ выполняется в рамках НИР «Антибактериальные и ранозаживляющие свойства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наночастиц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металлов при индивидуальном и сочетанном воздействии лазерным излучением» №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госрегистрации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20212452 от 15.06.2021 в рамках подпрограммы 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Фотоника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ее применения» ГПНИ 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Фотоника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электроника для инноваций» на 2021-2025 годы, в рамках задания 1.6 «Разработка методов и средств для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тераностики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использованием излучения лазерных и светодиодных источников и оптических технологий для применения в биомедицине 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агроиндустрии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114296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 сотрудничества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Весь период сотрудничества научных школ сопровождался тесными контактами с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учеными: </a:t>
            </a:r>
          </a:p>
          <a:p>
            <a:pPr marL="0" indent="0" algn="just">
              <a:buNone/>
            </a:pP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МВТУ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им. 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Н.Э.Баумана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МГУ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им. 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М.В.Ломоносова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algn="just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Института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физики НАН им. Б.И. Степанова,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нститута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механики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металлополимерных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 НАН им. 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В.А.Белого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Научные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труды научной школы опубликованы в странах ближнего и дальнего зарубежья: Россия,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Украина, Испания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Норвегия, Польша, США, Швейцария, Япония. 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За весь период становления и развития научной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школой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получено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 патентов, защищено 9 кандидатских и 1 докторская диссертация. Готовится к защите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кандидатская и одна докторская диссертация.</a:t>
            </a:r>
          </a:p>
        </p:txBody>
      </p:sp>
    </p:spTree>
    <p:extLst>
      <p:ext uri="{BB962C8B-B14F-4D97-AF65-F5344CB8AC3E}">
        <p14:creationId xmlns:p14="http://schemas.microsoft.com/office/powerpoint/2010/main" val="173725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579296" cy="5328592"/>
          </a:xfrm>
        </p:spPr>
        <p:txBody>
          <a:bodyPr>
            <a:normAutofit fontScale="62500" lnSpcReduction="20000"/>
          </a:bodyPr>
          <a:lstStyle/>
          <a:p>
            <a:pPr marL="0" lv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1. Сотрудничество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научных школ УО 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ГрГМУ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УО 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ГрГУ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Я.Купалы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имеет длительную историю, значительные научные достижения и является взаимовыгодным не только для университетов, но и для страны в целом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2. 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от достижений научно-технического прогресса, а также требований, существующих в тот или иной временной промежуток, научное сотрудничество видоизменялось и корректировалось, но никогда не прекращалось, что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свидетельствует о имеющихся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переспективах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 будущем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3.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Наночастицы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металлов, интенсивно изучаемые в настоящее время, являются уникальным классом веществ, обладающих антибактериальным действием в отношении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полиантибиотикорезистентных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бактерий, которое может быть усилено воздействием лазерным облучением определенной длины волны, что указывает на их широкие возможности применения в частности в составе медицинских изделий для местного лечения ран.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!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Пользователь\Desktop\NtqEaptkk8LEELYOW0gSa33G-5ny9a607PKVcbvJ5t0398MbD2ELjLZJc3sLjvAkayNOI1tB8kI9FomeyA4uJiSA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008" b="10256"/>
          <a:stretch/>
        </p:blipFill>
        <p:spPr bwMode="auto">
          <a:xfrm>
            <a:off x="457199" y="1628800"/>
            <a:ext cx="4079289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28800"/>
            <a:ext cx="4038600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835696" y="1052736"/>
            <a:ext cx="5832648" cy="5040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юбилеем уважаемые коллеги!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56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Основатели научных школ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школа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Инновационные технологии в лечении ран и хирургических инфекций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Пользователь\Downloads\upato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2204864"/>
            <a:ext cx="195072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школа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Лазерная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 и когерентная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оптика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04864"/>
            <a:ext cx="36385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39552" y="4797152"/>
            <a:ext cx="3888432" cy="158417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Доктор медицинских наук, профессор</a:t>
            </a:r>
          </a:p>
          <a:p>
            <a:pPr algn="ctr"/>
            <a:r>
              <a:rPr lang="ru-RU" dirty="0" err="1" smtClean="0"/>
              <a:t>Юпатов</a:t>
            </a:r>
            <a:r>
              <a:rPr lang="ru-RU" dirty="0" smtClean="0"/>
              <a:t> С.И.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788024" y="4797152"/>
            <a:ext cx="3816424" cy="151216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Доктор физико-математических наук, профессор</a:t>
            </a:r>
          </a:p>
          <a:p>
            <a:pPr algn="ctr"/>
            <a:r>
              <a:rPr lang="ru-RU" dirty="0" err="1" smtClean="0"/>
              <a:t>Ануфрик</a:t>
            </a:r>
            <a:r>
              <a:rPr lang="ru-RU" dirty="0" smtClean="0"/>
              <a:t> С.С.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158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сотрудничества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330824" cy="47853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1979 год</a:t>
            </a:r>
          </a:p>
          <a:p>
            <a:pPr marL="0" indent="0" algn="just">
              <a:buNone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В БССР возникли 2 центра по применению лазерных технологий:</a:t>
            </a:r>
          </a:p>
          <a:p>
            <a:pPr marL="0" indent="0" algn="just">
              <a:buNone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г. Минск ( Минский медицинский институт и институт физики НАН им. Б.И. Степанова).</a:t>
            </a:r>
          </a:p>
          <a:p>
            <a:pPr marL="0" indent="0" algn="just">
              <a:buNone/>
            </a:pPr>
            <a:r>
              <a:rPr lang="ru-RU" sz="1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Научна группа – </a:t>
            </a:r>
            <a:r>
              <a:rPr lang="ru-RU" sz="1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Мостовников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В.А.,     Крюк А.С.,  и Сердюченко Н.С.).</a:t>
            </a:r>
          </a:p>
          <a:p>
            <a:pPr marL="0" indent="0" algn="just">
              <a:buNone/>
            </a:pPr>
            <a:r>
              <a:rPr lang="ru-RU" sz="1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направление исследований – </a:t>
            </a:r>
          </a:p>
          <a:p>
            <a:pPr marL="0" indent="0" algn="just">
              <a:buNone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низкоинтенсивного лазерного излучения в травматологии.</a:t>
            </a:r>
          </a:p>
          <a:p>
            <a:pPr marL="0" indent="0" algn="just">
              <a:buNone/>
            </a:pPr>
            <a:endPara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г. Гродно (Гродненский государственный медицинский институт, Гродненский государственный университет им. </a:t>
            </a:r>
            <a:r>
              <a:rPr lang="ru-RU" sz="1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Я.Купалы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ru-RU" sz="1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группа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Ануфрик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С.С., </a:t>
            </a:r>
            <a:r>
              <a:rPr lang="ru-RU" sz="1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Юпатов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С.И., Смотрин С.М.</a:t>
            </a:r>
          </a:p>
          <a:p>
            <a:pPr marL="0" indent="0" algn="just">
              <a:buNone/>
            </a:pPr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направление исследований – </a:t>
            </a:r>
          </a:p>
          <a:p>
            <a:pPr marL="0" indent="0" algn="just">
              <a:buNone/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низкоинтенсивного лазерного излучения в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лечении трофических язв.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AutoNum type="arabicParenR"/>
            </a:pP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Пользователь\Desktop\ЛГ-75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1" r="24290"/>
          <a:stretch/>
        </p:blipFill>
        <p:spPr bwMode="auto">
          <a:xfrm rot="5400000">
            <a:off x="5976155" y="656693"/>
            <a:ext cx="1584175" cy="33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89040"/>
            <a:ext cx="3730625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56176" y="3068960"/>
            <a:ext cx="2160240" cy="3600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ЛГ - 75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56176" y="5937699"/>
            <a:ext cx="2304256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ЛГИ -21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32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сотрудничества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http://5sale.ru/xt/images/product_images/popup_images/med/3712_0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3822576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39095"/>
            <a:ext cx="3528392" cy="4626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067944" y="3861048"/>
            <a:ext cx="4824536" cy="28803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научный поиск свидетельствовал, что расширение горизонтов клинического применения НИЛИ, требует использование новых источников лазерного излучения в инфракрасном диапазоне спектра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Кафедра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сотрудничать с МВТУ им. 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Н.Э.Баумана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Калужским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радиоламповым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заводом, кафедрой хирургии Московского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медицинского  института.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8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сотрудничества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00141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проведенных исследований были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установлены: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коэффициенты отражения и пропускания перевязочных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 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кожного покрова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глубина проникновения ИК-излучения в биологические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ткани;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математически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определены временные параметры сеансов лазерной терапии для получения противовоспалительного и биостимулирующего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эффектов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 проведенных исследований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была защищена докторская 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диссертация </a:t>
            </a:r>
            <a:r>
              <a:rPr lang="ru-RU" sz="1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Смотриным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С.М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лазерный терапевтический аппарат «Узор», в клинической апробации которого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 участвовали,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удостоен золотой медали ВДНХ СССР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7853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Picture 2" descr="C:\Users\Home\Desktop\портреты\Смотрин Сергей Михайлович -фот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216" y="1082328"/>
            <a:ext cx="2495224" cy="36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4788024" y="4725144"/>
            <a:ext cx="4032448" cy="187220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2004 года научная школа продолжила развитие под руководством  доктора медицинский наук, профессора</a:t>
            </a:r>
          </a:p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Смотрина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С.М.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47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сотрудничества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Результаты исследования, проведенные совместно  с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МВТУ им. Баумана ( проф. </a:t>
            </a:r>
            <a:r>
              <a:rPr lang="ru-RU" sz="4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Григорьянц</a:t>
            </a:r>
            <a:r>
              <a:rPr lang="ru-RU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А.А., проф. Евстигнеев А.Р.);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кафедрой хирургии Московского медицинского института,  (проф. Полонский А.К.) 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роф. </a:t>
            </a:r>
            <a:r>
              <a:rPr lang="ru-RU" sz="4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Ануфриком</a:t>
            </a:r>
            <a:r>
              <a:rPr lang="ru-RU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С.С. , </a:t>
            </a:r>
          </a:p>
          <a:p>
            <a:pPr marL="0" indent="0">
              <a:buNone/>
            </a:pPr>
            <a:r>
              <a:rPr lang="ru-RU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легли в основу нового поколения лазерных терапевтических аппаратов .</a:t>
            </a:r>
          </a:p>
          <a:p>
            <a:pPr marL="0" indent="0">
              <a:buNone/>
            </a:pPr>
            <a:endParaRPr lang="ru-RU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032448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3812232" cy="244623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509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7904" y="1628800"/>
            <a:ext cx="513110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195103" y="260648"/>
            <a:ext cx="6696744" cy="8640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сотрудничества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79512" y="1628800"/>
            <a:ext cx="3528392" cy="48245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 2008 года для лечения раневой инфекции появились исследования об эффективности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наночастиц</a:t>
            </a:r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металлов.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этим нами в лаборатории МГУ  проведены исследования  по созданию перевязочных материалов с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наночастицами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золота и серебра.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555471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сотрудничества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Начиная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2009 года научное сотрудничество УО 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ГрГМУ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УО 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ГрГУ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Я.Купалы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вышло на новый уровень в связи с началом изучения применения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наночастиц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металлов в медицине.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бинт с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наночастицами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серебра;</a:t>
            </a:r>
          </a:p>
          <a:p>
            <a:pPr marL="0" indent="0" algn="just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обычный бинт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15" descr="4.t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4008" y="1294532"/>
            <a:ext cx="4038600" cy="24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61048"/>
            <a:ext cx="4032448" cy="2880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860032" y="1484784"/>
            <a:ext cx="432048" cy="3600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4005064"/>
            <a:ext cx="432048" cy="4320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745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37160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Динамика изменения площади асептической раны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1071563" y="1071563"/>
          <a:ext cx="6397625" cy="512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Диаграмма" r:id="rId4" imgW="5934060" imgH="4752885" progId="MSGraph.Chart.8">
                  <p:embed/>
                </p:oleObj>
              </mc:Choice>
              <mc:Fallback>
                <p:oleObj name="Диаграмма" r:id="rId4" imgW="5934060" imgH="4752885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1071563"/>
                        <a:ext cx="6397625" cy="5124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0208948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</TotalTime>
  <Words>1037</Words>
  <Application>Microsoft Office PowerPoint</Application>
  <PresentationFormat>Экран (4:3)</PresentationFormat>
  <Paragraphs>137</Paragraphs>
  <Slides>16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Диаграмма</vt:lpstr>
      <vt:lpstr>  ЭВОЛЮЦИЯ СОТРУДНИЧЕСТВА НАУЧНЫХ ШКОЛ ГРОДНЕНСКИХ УНИВЕРСИТЕТОВ: ОТ ЛАЗЕРНЫХ ТЕХНОЛОГИЙ ДО НАНОЧАСТИЦ МЕТАЛЛОВ </vt:lpstr>
      <vt:lpstr>Основатели научных школ</vt:lpstr>
      <vt:lpstr>Начало сотрудничества</vt:lpstr>
      <vt:lpstr>Развитие сотрудничества</vt:lpstr>
      <vt:lpstr>Развитие сотрудничества</vt:lpstr>
      <vt:lpstr>Развитие сотрудничества</vt:lpstr>
      <vt:lpstr>Презентация PowerPoint</vt:lpstr>
      <vt:lpstr>Развитие сотрудничества</vt:lpstr>
      <vt:lpstr>Динамика изменения площади асептической раны </vt:lpstr>
      <vt:lpstr>     Результаты (опыт): Ag </vt:lpstr>
      <vt:lpstr>Результаты:</vt:lpstr>
      <vt:lpstr>Монография:</vt:lpstr>
      <vt:lpstr>Развитие сотрудничества</vt:lpstr>
      <vt:lpstr>Итоги  сотрудничества</vt:lpstr>
      <vt:lpstr>Выводы</vt:lpstr>
      <vt:lpstr>Спасибо за внимание 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Ноут</cp:lastModifiedBy>
  <cp:revision>43</cp:revision>
  <dcterms:created xsi:type="dcterms:W3CDTF">2025-02-19T04:38:00Z</dcterms:created>
  <dcterms:modified xsi:type="dcterms:W3CDTF">2025-02-27T04:57:09Z</dcterms:modified>
</cp:coreProperties>
</file>