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0" r:id="rId3"/>
    <p:sldId id="285" r:id="rId4"/>
    <p:sldId id="286" r:id="rId5"/>
    <p:sldId id="287" r:id="rId6"/>
    <p:sldId id="288" r:id="rId7"/>
    <p:sldId id="302" r:id="rId8"/>
    <p:sldId id="303" r:id="rId9"/>
    <p:sldId id="299" r:id="rId10"/>
    <p:sldId id="304" r:id="rId11"/>
    <p:sldId id="283" r:id="rId12"/>
    <p:sldId id="305" r:id="rId13"/>
    <p:sldId id="258" r:id="rId14"/>
    <p:sldId id="261" r:id="rId15"/>
    <p:sldId id="259" r:id="rId16"/>
    <p:sldId id="262" r:id="rId17"/>
    <p:sldId id="264" r:id="rId18"/>
    <p:sldId id="263" r:id="rId19"/>
    <p:sldId id="309" r:id="rId20"/>
    <p:sldId id="306" r:id="rId21"/>
    <p:sldId id="268" r:id="rId22"/>
    <p:sldId id="278" r:id="rId23"/>
    <p:sldId id="266" r:id="rId24"/>
    <p:sldId id="274" r:id="rId25"/>
    <p:sldId id="275" r:id="rId26"/>
    <p:sldId id="279" r:id="rId27"/>
    <p:sldId id="280" r:id="rId28"/>
    <p:sldId id="310" r:id="rId29"/>
    <p:sldId id="270" r:id="rId30"/>
    <p:sldId id="311" r:id="rId31"/>
  </p:sldIdLst>
  <p:sldSz cx="9144000" cy="6858000" type="screen4x3"/>
  <p:notesSz cx="6797675" cy="9926638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6154" autoAdjust="0"/>
  </p:normalViewPr>
  <p:slideViewPr>
    <p:cSldViewPr snapToGrid="0">
      <p:cViewPr varScale="1">
        <p:scale>
          <a:sx n="110" d="100"/>
          <a:sy n="110" d="100"/>
        </p:scale>
        <p:origin x="15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2022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E210-0178-4167-B798-1B53C0988948}" type="datetimeFigureOut">
              <a:rPr lang="be-BY" smtClean="0"/>
              <a:t>06.03.26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C9AEE-ABA1-4165-8FBE-793D5E1F5E38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0061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385B2-9026-4E2C-8B6C-4EACB68EDCEF}" type="datetimeFigureOut">
              <a:rPr lang="be-BY" smtClean="0"/>
              <a:pPr/>
              <a:t>06.03.26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791F8-36F1-4530-BDB9-6A5F92DF417B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7531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4044-7A1A-4AD2-A75A-9248E074EA4E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4240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EFE6-656D-4020-813D-AE94FA57CFE5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4349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F78E-15F4-46C1-A274-FB47C4E171DB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91101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be-BY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99AD60-4EDC-46C5-99CA-7C6CF85C60FE}" type="datetime1">
              <a:rPr lang="be-BY" altLang="be-BY" smtClean="0"/>
              <a:t>06.03.26</a:t>
            </a:fld>
            <a:endParaRPr lang="ru-RU" altLang="be-BY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be-BY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45399B-A068-406B-94EC-98B9B6D00F68}" type="slidenum">
              <a:rPr lang="ru-RU" altLang="be-BY"/>
              <a:pPr/>
              <a:t>‹#›</a:t>
            </a:fld>
            <a:endParaRPr lang="ru-RU" altLang="be-BY"/>
          </a:p>
        </p:txBody>
      </p:sp>
    </p:spTree>
    <p:extLst>
      <p:ext uri="{BB962C8B-B14F-4D97-AF65-F5344CB8AC3E}">
        <p14:creationId xmlns:p14="http://schemas.microsoft.com/office/powerpoint/2010/main" val="333838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17D2F-4E4D-4BC8-9C78-B2B5F7948BDC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9262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F284-8DF6-45E0-A165-328B34199687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5266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2AF9-32D9-4982-B181-99188961CB6E}" type="datetime1">
              <a:rPr lang="be-BY" smtClean="0"/>
              <a:t>06.03.26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5589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A51-DB5B-4E67-A8D9-4E6B4A7644AD}" type="datetime1">
              <a:rPr lang="be-BY" smtClean="0"/>
              <a:t>06.03.26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5972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1EE3-F62F-4764-AC65-F59D30407F76}" type="datetime1">
              <a:rPr lang="be-BY" smtClean="0"/>
              <a:t>06.03.26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4680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F604-8819-43C4-8995-A468E99C777F}" type="datetime1">
              <a:rPr lang="be-BY" smtClean="0"/>
              <a:t>06.03.26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5031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E949-99EB-451F-A5AF-32AD670A47B2}" type="datetime1">
              <a:rPr lang="be-BY" smtClean="0"/>
              <a:t>06.03.26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94172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2FF5-67A4-4CDF-AE06-26A9383FADFD}" type="datetime1">
              <a:rPr lang="be-BY" smtClean="0"/>
              <a:t>06.03.26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238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FB28-B632-46A8-B44E-039E66875BB1}" type="datetime1">
              <a:rPr lang="be-BY" smtClean="0"/>
              <a:t>06.03.26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53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8017" y="-231482"/>
            <a:ext cx="5672138" cy="2543175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ЛАЗЕРОВ И КОГЕРЕНТНАЯ ОПТИКА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Научно-педагогическая школа, становление и развитие</a:t>
            </a:r>
            <a:endParaRPr lang="be-BY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025" y="2786332"/>
            <a:ext cx="5462588" cy="268077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доктор физико-математических наук, профессор кафедры теоретической физики и теплотехники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Славамир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Степанович</a:t>
            </a:r>
            <a:endParaRPr lang="be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30" y="2786332"/>
            <a:ext cx="2319302" cy="29556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395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720" y="928476"/>
            <a:ext cx="8681987" cy="501476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отметить, что к моменту создания кафедры КЭ, в е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было только два кандидата физико-математических наук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и Прохорович П.А.) и один кандидат педагогических наук, Хуторская Л.Н..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этот период был сделан акцент на приглашение молодых специалистов, кандидатов физико-математических наук из ведущих научных центров СССР (Санкт-Петербург, Казань, Арзамас), в которых проводились интенсивные исследования по данным научным направлениям и сложились научные школы. На работу были приглашены молодые кандидаты наук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Иванов А.Ю.,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Барихин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Пулькин С.А.,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10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1780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2600070" y="2736506"/>
            <a:ext cx="197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/>
              <a:t>Зейликович И.С.</a:t>
            </a:r>
          </a:p>
        </p:txBody>
      </p:sp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6640257" y="2757490"/>
            <a:ext cx="1592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Барихин Б.А.</a:t>
            </a:r>
          </a:p>
        </p:txBody>
      </p:sp>
      <p:sp>
        <p:nvSpPr>
          <p:cNvPr id="6148" name="Прямоугольник 6"/>
          <p:cNvSpPr>
            <a:spLocks noChangeArrowheads="1"/>
          </p:cNvSpPr>
          <p:nvPr/>
        </p:nvSpPr>
        <p:spPr bwMode="auto">
          <a:xfrm>
            <a:off x="3923956" y="5862694"/>
            <a:ext cx="14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/>
              <a:t>Пулькин С. А.</a:t>
            </a:r>
          </a:p>
        </p:txBody>
      </p:sp>
      <p:sp>
        <p:nvSpPr>
          <p:cNvPr id="6149" name="Прямоугольник 7"/>
          <p:cNvSpPr>
            <a:spLocks noChangeArrowheads="1"/>
          </p:cNvSpPr>
          <p:nvPr/>
        </p:nvSpPr>
        <p:spPr bwMode="auto">
          <a:xfrm>
            <a:off x="4740687" y="2816675"/>
            <a:ext cx="149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/>
              <a:t>Иванов А.Ю</a:t>
            </a:r>
          </a:p>
        </p:txBody>
      </p:sp>
      <p:sp>
        <p:nvSpPr>
          <p:cNvPr id="6150" name="Прямоугольник 8"/>
          <p:cNvSpPr>
            <a:spLocks noChangeArrowheads="1"/>
          </p:cNvSpPr>
          <p:nvPr/>
        </p:nvSpPr>
        <p:spPr bwMode="auto">
          <a:xfrm>
            <a:off x="5967913" y="5862694"/>
            <a:ext cx="1616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600" dirty="0" err="1"/>
              <a:t>Кудрявкин</a:t>
            </a:r>
            <a:r>
              <a:rPr lang="ru-RU" altLang="ru-RU" sz="1600" dirty="0"/>
              <a:t> Е.В.</a:t>
            </a:r>
          </a:p>
        </p:txBody>
      </p:sp>
      <p:pic>
        <p:nvPicPr>
          <p:cNvPr id="615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48" y="3487275"/>
            <a:ext cx="1530350" cy="225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9"/>
          <p:cNvSpPr>
            <a:spLocks noChangeArrowheads="1"/>
          </p:cNvSpPr>
          <p:nvPr/>
        </p:nvSpPr>
        <p:spPr bwMode="auto">
          <a:xfrm>
            <a:off x="1861961" y="5806966"/>
            <a:ext cx="167352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err="1"/>
              <a:t>Картазаев</a:t>
            </a:r>
            <a:r>
              <a:rPr lang="ru-RU" altLang="ru-RU" sz="1600" dirty="0"/>
              <a:t> В.А.</a:t>
            </a:r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36" y="453887"/>
            <a:ext cx="1668581" cy="2282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27" y="453887"/>
            <a:ext cx="1524000" cy="225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95" y="3487275"/>
            <a:ext cx="1577414" cy="225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7" y="450506"/>
            <a:ext cx="15621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57" y="444570"/>
            <a:ext cx="1632612" cy="2291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56" y="3493209"/>
            <a:ext cx="1456081" cy="229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" y="71105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11</a:t>
            </a:fld>
            <a:endParaRPr lang="be-BY"/>
          </a:p>
        </p:txBody>
      </p:sp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913127" y="2711762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err="1"/>
              <a:t>Спорник</a:t>
            </a:r>
            <a:r>
              <a:rPr lang="ru-RU" altLang="ru-RU" sz="1600" dirty="0"/>
              <a:t> Н.М.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0632" y="356134"/>
            <a:ext cx="8701238" cy="6208295"/>
          </a:xfrm>
        </p:spPr>
        <p:txBody>
          <a:bodyPr>
            <a:normAutofit lnSpcReduction="10000"/>
          </a:bodyPr>
          <a:lstStyle/>
          <a:p>
            <a:pPr marL="0" indent="3556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данные научные направления только формировались, наряду с кадрами требовалось становление и укрепление материальной базы. Значительный вклад при формировании кадрового потенциала и материальной базы, внесли ученые Института физики НАН РБ – академики Степанов Б.И.,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Апанасевич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П.А., Рубинов А.Н., Бураков Е.С., Афанасьев А.А.,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Шкадаревич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</a:p>
          <a:p>
            <a:pPr marL="0" indent="3556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имея своей аспирантуры, подготовка кадров из числа выпускников университета осуществлялась в Институте физики по рекомендации и участии декана физического факультета,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Это позволило в достаточно короткий срок подготовить по научному направлению деятельности кафедр квантовой электроники, оптики и спектроскопии четырёх кандидатов физико-математических наук и одного доктора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Н.М.).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12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9841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01" y="145650"/>
            <a:ext cx="7886700" cy="6359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школы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781551"/>
            <a:ext cx="8787865" cy="5734752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(1980-1990 гг.) — становление и наращивание научного потенциала (в состав школы входило 12 кандидатов и 2 доктора физ.-мат. наук). </a:t>
            </a:r>
          </a:p>
          <a:p>
            <a:pPr marL="0" indent="355600"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направления:</a:t>
            </a: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соединений, разработка и создание перестраиваемых лазеров на красителях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Барихин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Иванов А.Ю.,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Недолугов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Кудрявкин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интерофометрия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фазовых объектов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И.С., Ляликов А.М.);</a:t>
            </a: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Резонансное взаимодействие излучения с атомными системами (Пулькин С.А.,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Иванов Е.Е.);</a:t>
            </a:r>
          </a:p>
          <a:p>
            <a:pPr marL="0" indent="355600">
              <a:spcBef>
                <a:spcPct val="0"/>
              </a:spcBef>
              <a:buNone/>
              <a:defRPr/>
            </a:pP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spcBef>
                <a:spcPct val="0"/>
              </a:spcBef>
              <a:buNone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научных публикации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статей в журналах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сборниках.</a:t>
            </a:r>
          </a:p>
          <a:p>
            <a:pPr marL="0" indent="355600">
              <a:spcBef>
                <a:spcPct val="0"/>
              </a:spcBef>
              <a:buNone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Патенты: 5</a:t>
            </a:r>
          </a:p>
          <a:p>
            <a:pPr marL="0" indent="355600" algn="just">
              <a:spcBef>
                <a:spcPts val="0"/>
              </a:spcBef>
              <a:buNone/>
            </a:pPr>
            <a:r>
              <a:rPr lang="be-BY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Защищена докторская диссертация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Зейликовича И.С.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«Голографическая интерференционная спектроскопия </a:t>
            </a: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изучение резонансных сред в сильном световом поле» (1990).</a:t>
            </a:r>
          </a:p>
          <a:p>
            <a:pPr indent="0" algn="just">
              <a:buNone/>
            </a:pP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4" y="4657315"/>
            <a:ext cx="1349503" cy="169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2000" endPos="28000" dist="5000" dir="5400000" sy="-100000" algn="bl" rotWithShape="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13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730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8661"/>
            <a:ext cx="7886700" cy="984856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учебных и научных лабораториях</a:t>
            </a:r>
            <a:endParaRPr lang="be-BY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" y="1190176"/>
            <a:ext cx="3849818" cy="2255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40" y="1190176"/>
            <a:ext cx="3337448" cy="215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13699" y="3577026"/>
            <a:ext cx="445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Наумович В.Л.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56958" y="3528368"/>
            <a:ext cx="124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" y="4077539"/>
            <a:ext cx="3221180" cy="2452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50639" y="6488668"/>
            <a:ext cx="2619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Ремша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со студентами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83" y="3946358"/>
            <a:ext cx="3767161" cy="242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771" y="6461209"/>
            <a:ext cx="33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 С.С.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14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3493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7901" y="145650"/>
            <a:ext cx="7886700" cy="6359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школы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685" y="932349"/>
            <a:ext cx="8439132" cy="5812581"/>
          </a:xfrm>
        </p:spPr>
        <p:txBody>
          <a:bodyPr>
            <a:normAutofit fontScale="55000" lnSpcReduction="20000"/>
          </a:bodyPr>
          <a:lstStyle/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НПШ (1990-2000 гг.) – активное проведение научных исследований, подготовка кандидатов и докторов наук. 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школы входило: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доктора физико-</a:t>
            </a:r>
            <a:r>
              <a:rPr 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математичесикх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наук: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В.А..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кандидатов наук: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Иванов А.Ю., Иванов Е.Е., 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В.Ю.,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Матецкий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Н.В., Тарковский В.В.,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Барихин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Платонов Е.М., Ляликов А.М., Васильев С.В.,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Недолугов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Сигов В.В., Комар В.Н..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сотрудников: 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Савко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Р.И., Венский В.П., Володенков В.П.,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И.А., Кукушкин В.Г., Шевцов А.С., Наумович  В.Л.,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Ремша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С., Балыкин А.С., Карнаухов Н.В.,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Кудрявкин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Серенко Н.Ю..</a:t>
            </a:r>
          </a:p>
          <a:p>
            <a:pPr marL="0" indent="452438" algn="just"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свыше 500 научных статей в научных журналах и сборниках, получено 30 авторских свидетельств на изобретения.</a:t>
            </a:r>
            <a:endParaRPr lang="be-BY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9" y="79574"/>
            <a:ext cx="809306" cy="786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14954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01" y="653884"/>
            <a:ext cx="7886700" cy="8765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(1990-2000 гг.)</a:t>
            </a:r>
            <a:endParaRPr lang="be-BY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27" y="1700497"/>
            <a:ext cx="8740465" cy="4351338"/>
          </a:xfrm>
        </p:spPr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соединений, разработка и создание перестраиваемых лазеров на красителях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Тарковский В.В.);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разработка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электроразрядных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эксимерных лазеров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генерация УКИ в РОС-лазерах на красителях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интерферометрия и спектроскопия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Резонансное взаимодействие излучения с атомными системами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Иванов Е.Е.);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конденсированного состояния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В.А.).</a:t>
            </a:r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9" y="129396"/>
            <a:ext cx="886776" cy="862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16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83473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49" y="170058"/>
            <a:ext cx="8696325" cy="414837"/>
          </a:xfrm>
        </p:spPr>
        <p:txBody>
          <a:bodyPr>
            <a:noAutofit/>
          </a:bodyPr>
          <a:lstStyle/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Подготовка кандидатов и докторов наук (1990–2000 гг.)</a:t>
            </a:r>
            <a:endParaRPr lang="be-BY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48294"/>
            <a:ext cx="7219949" cy="3180213"/>
          </a:xfrm>
        </p:spPr>
        <p:txBody>
          <a:bodyPr>
            <a:normAutofit/>
          </a:bodyPr>
          <a:lstStyle/>
          <a:p>
            <a:pPr marL="0" indent="452438" algn="just">
              <a:spcBef>
                <a:spcPts val="60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и защищены 2 докторские диссертации:</a:t>
            </a:r>
          </a:p>
          <a:p>
            <a:pPr marL="0" indent="452438" algn="just">
              <a:spcBef>
                <a:spcPts val="6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«Молекулярные лазеры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эксимерах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красителях» - 2000 г.</a:t>
            </a:r>
          </a:p>
          <a:p>
            <a:pPr marL="0" indent="452438" algn="just">
              <a:spcBef>
                <a:spcPts val="60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 «Исследование влияния термической обработки, механической деформации и гидратации на структуру природных слюд» - 1996 г.</a:t>
            </a:r>
          </a:p>
          <a:p>
            <a:pPr marL="452438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buNone/>
              <a:defRPr/>
            </a:pP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45" y="2438401"/>
            <a:ext cx="1278745" cy="1391518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1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45" y="923925"/>
            <a:ext cx="1278745" cy="1304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975136" y="3680895"/>
            <a:ext cx="98964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Защищено 5 кандидатских диссертаций:</a:t>
            </a:r>
          </a:p>
          <a:p>
            <a:pPr marL="539750" indent="0" algn="ctr"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 В.Н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  <a:p>
            <a:pPr marL="539750" indent="0" algn="ctr">
              <a:buNone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 – 1990 г.</a:t>
            </a:r>
          </a:p>
          <a:p>
            <a:pPr marL="539750" indent="0" algn="ctr">
              <a:buNone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 – 1994 г. </a:t>
            </a:r>
          </a:p>
          <a:p>
            <a:pPr marL="539750" indent="0" algn="ctr"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В.В.- 1995 г.</a:t>
            </a:r>
          </a:p>
          <a:p>
            <a:pPr marL="539750" indent="0" algn="ctr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 – 1996 г.</a:t>
            </a:r>
          </a:p>
          <a:p>
            <a:pPr marL="53975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наши выпускники!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17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5064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4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научных и учебных лабораториях</a:t>
            </a:r>
            <a:endParaRPr lang="be-BY" sz="3600" dirty="0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88" y="1104972"/>
            <a:ext cx="3452462" cy="2636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628650" y="3773031"/>
            <a:ext cx="3749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 С.С. и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114284" y="6489700"/>
            <a:ext cx="267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5529708" y="3825755"/>
            <a:ext cx="269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4194055"/>
            <a:ext cx="3353635" cy="2374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986685"/>
            <a:ext cx="3646206" cy="27346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8883" y="6483139"/>
            <a:ext cx="345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в лаборатории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33" y="4194055"/>
            <a:ext cx="3516317" cy="232898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18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7254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35" y="797667"/>
            <a:ext cx="8463065" cy="590468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подготовка научно-педагогических кадров, проведение интенсивных исследований по международным грантам БРФФИ, выполнением комплексных программ научных исследований РБ, развитием международного и межвузовского сотрудничества (ИОФАН РАН, ИСЭ СО РАН, КГТУ, БФУ им. И. Канта, БГУ,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ТГУ, ГГАУ), актуализацией тематики и практической реализацией научных разработок. </a:t>
            </a:r>
            <a:endParaRPr lang="be-BY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e-BY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спектроскопия активных сред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наноструктурированных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композитов на основе красителей и комплексов включения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Тарковский В.В.,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В.Ю., Анучин С.Н.);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синтез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в лазерной и электровзрывной плазме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Тарковский В.В.,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Н.Н., Лещик С.Д.);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физика электроразрядных эксимерных лазеров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эксиламп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Володенков А.П.);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управление движением металлических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жидких средах лазерным излучением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голографическая интерферометрия периодических структур (Ляликов А.М.,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Авласевич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Н.Т.);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взаимодействие лазерного излучения с биологическими объектами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И.Б., Анучин С.Н.,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Р.И. и Смотрин С.М.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7900" y="145650"/>
            <a:ext cx="8038899" cy="63590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развития НПШ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(2000 – 2010 гг.)</a:t>
            </a:r>
            <a:endParaRPr lang="be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19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97942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006" y="250257"/>
            <a:ext cx="8758990" cy="6420050"/>
          </a:xfrm>
        </p:spPr>
        <p:txBody>
          <a:bodyPr>
            <a:normAutofit lnSpcReduction="10000"/>
          </a:bodyPr>
          <a:lstStyle/>
          <a:p>
            <a:pPr marL="0" indent="35560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НПШ является подготовка научно-педагогических кадров высшей квалификации специальности «Физика», направления «Научно-педагогическая деятельность» специализации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«Лазерная физика и спектроскопия»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НПШ и выпускающих кафедр физико-технического факультета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связано с рядом особенностей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этапов её 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560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госпединститута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имени Янки Купалы в университет в 1978 году привела к необходимости создания новых кафедр и формирования научных направлений. Выдающиеся и основополагающий вклад в подготовку собственных кадров на начальном этапе внесли наши учителя и наставники, преподаватели пединститута (1960-70 гг.). Среди них деканы физико-математического факультета: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Костюкович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Е.Х.,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Хвощинский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А.Н., Искра К.К.; заведующие кафедры физики: Акимова К.А.,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Крицкий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Хвощинский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А.Н., Савельев Б.Ф.; старшие преподаватели: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Колодинский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А.М., Нечаева Н.А.,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Кукреш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М.И.,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В.Н.,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Стальбовский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 и другие.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286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050" y="799510"/>
            <a:ext cx="8724900" cy="3067050"/>
          </a:xfrm>
        </p:spPr>
        <p:txBody>
          <a:bodyPr>
            <a:normAutofit/>
          </a:bodyPr>
          <a:lstStyle/>
          <a:p>
            <a:pPr marL="0" indent="360363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подготовка высококвалифицированных кадров осуществляется посредством аспирантуры и докторантуры нашего университета.</a:t>
            </a:r>
          </a:p>
          <a:p>
            <a:pPr marL="0" indent="360363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ыпускник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защищено 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ских диссертации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Принята к защите докторская диссертация Тарковского В.В., поступил в докторантуру Васильев С.В., подготовлено к защите несколько кандидатских диссертаций.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20</a:t>
            </a:fld>
            <a:endParaRPr lang="be-BY"/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0" y="3866559"/>
            <a:ext cx="4026854" cy="25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1" y="3866558"/>
            <a:ext cx="4027124" cy="25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9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138" y="82675"/>
            <a:ext cx="879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Докторские диссертации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93" y="978861"/>
            <a:ext cx="838547" cy="1103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5" y="976813"/>
            <a:ext cx="971550" cy="1130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81" y="976813"/>
            <a:ext cx="772647" cy="110584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28" y="2082662"/>
            <a:ext cx="28682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«Эволюция спектрально-угловых характеристик многокомпонентного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излучения при взаимодействии с парами щелочных металлов» -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г.</a:t>
            </a:r>
            <a:endParaRPr lang="be-BY" sz="1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91227" y="2082662"/>
            <a:ext cx="27523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А.Ю.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«Нестационарные процессы при лазерно-плазменном воздействии на металлы и диэлектрики» -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г.  </a:t>
            </a:r>
            <a:endParaRPr lang="be-BY" sz="13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47373" y="2082662"/>
            <a:ext cx="28346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Ляликов А.М.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«Высокочувствительная голографическая интерферометрия прозрачных сред» -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г.</a:t>
            </a:r>
            <a:endParaRPr lang="be-BY" sz="13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991227" y="799510"/>
            <a:ext cx="0" cy="2452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951146" y="799510"/>
            <a:ext cx="0" cy="2452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8750" y="3252213"/>
            <a:ext cx="8794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Кандидатские диссертации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628776" y="3713878"/>
            <a:ext cx="7324724" cy="45944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С.В. – 2005 г. (Науч. рук. – проф. Иванов А.Ю.);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Свистун А.Ч. – 2010 г. (Науч. рук. – проф.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Жарнова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 – 2014 г. (Науч. рук. – проф. Иванов А.Ю.);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 – 2015 г. (Науч. рук. – проф. Ляликов А.М.);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– 2017 г. (Науч. рук. – проф.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– 2020 г. (Науч. рук. – проф.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 </a:t>
            </a:r>
          </a:p>
          <a:p>
            <a:endParaRPr lang="be-BY" sz="18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21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787241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91" y="2729815"/>
            <a:ext cx="2061130" cy="164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99982" y="3235731"/>
            <a:ext cx="64861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Экспрессное определение содержания химических элементов в биологических объектах и продуктах питания;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Мониторинг содержания тяжелых металлов и микроэлементов в воде, почвах и иловых отложениях;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Идентификация драгоценных камней и сплавов; 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 Определение марок металлов и металлических сплавов;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Анализ археологических объектов (монет, колец, шлаков, костей).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034" y="36383"/>
            <a:ext cx="8727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физико-химических методов исследования объектов окружающей среды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8" y="4655905"/>
            <a:ext cx="2056573" cy="174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99983" y="2665404"/>
            <a:ext cx="6486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latin typeface="Times New Roman" pitchFamily="18" charset="0"/>
                <a:cs typeface="Times New Roman" pitchFamily="18" charset="0"/>
              </a:rPr>
              <a:t>Тематика исследований: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46650" y="916247"/>
            <a:ext cx="8839457" cy="1617403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НПШ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(проф. Ануфрика С.С.),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2010 году создана научно-исследовательская лаборатория «ФХМИ объектов окружающей среды»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регулярной основе постоянно проводятся исследования по международным грантам (Германия, Молдова, Румыния, Узбекистан, Литва, РФ), выполняются хоздоговора с предприятиями Гродненского региона, дипломные и магистерские работы, оказываются платные услуги населению по определению микроэлементного статуса организма человека.</a:t>
            </a:r>
            <a:endParaRPr lang="be-BY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22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0343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состояние НПШ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(2010 – по 2024)</a:t>
            </a:r>
            <a:endParaRPr lang="be-BY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137" y="1405287"/>
            <a:ext cx="7854215" cy="4620127"/>
          </a:xfrm>
        </p:spPr>
        <p:txBody>
          <a:bodyPr>
            <a:normAutofit fontScale="92500" lnSpcReduction="10000"/>
          </a:bodyPr>
          <a:lstStyle/>
          <a:p>
            <a:pPr marL="0" indent="452438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школы:</a:t>
            </a:r>
          </a:p>
          <a:p>
            <a:pPr marL="0" indent="452438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докторов наук: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Иванов А.Ю., Ляликов А.М.,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И.С..</a:t>
            </a:r>
          </a:p>
          <a:p>
            <a:pPr marL="0" indent="452438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кандидаты наук: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Тарковский В.В.,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Комар В.Н., Васильев С.В., Свистун А.Ч.,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Володенков А.П.,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А.И..</a:t>
            </a:r>
          </a:p>
          <a:p>
            <a:pPr marL="0" indent="452438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сотрудников: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Н.Н., Анучин С.Н., Крупская Т.К.,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Ситкевич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Авласевич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Н.Т.,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Семенчук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О.Е.,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Балыкин А.С.,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Шклейник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В.О.,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Сазонко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Г.Г.,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Лискович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А.А..</a:t>
            </a:r>
          </a:p>
          <a:p>
            <a:pPr marL="0" indent="452438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10 лет опубликовано свыше 500 статей в научных журналах и сборниках, получено 12 патентов, издано 5 монографий и 10 учебных пособий.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e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23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75188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59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ГПНИ и гранты БРФФИ</a:t>
            </a:r>
            <a:endParaRPr lang="be-BY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650" y="1401078"/>
            <a:ext cx="8604985" cy="5175936"/>
          </a:xfrm>
        </p:spPr>
        <p:txBody>
          <a:bodyPr>
            <a:normAutofit/>
          </a:bodyPr>
          <a:lstStyle/>
          <a:p>
            <a:pPr marL="0" indent="452438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2010 по настоящее время преподавателями и сотрудниками НПШ выпонялись научно-исследовательские работы по программам ГПНИ: «Фотоника», «Нанотех», «Конвергенция». </a:t>
            </a:r>
          </a:p>
          <a:p>
            <a:pPr marL="0" indent="452438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было выполнено свыше 30 заданий по программам ГПНИ и 15 – по международным грантам БРФФИ. </a:t>
            </a:r>
          </a:p>
          <a:p>
            <a:pPr marL="0" indent="452438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Руководителями проектов ГПНИ являлись: профессора Ануфрик С.С. – 10; Иванов А.Ю. – 5; Гайда Л.С. – 4; Ляликов А.М. – 3;</a:t>
            </a:r>
          </a:p>
          <a:p>
            <a:pPr marL="0" indent="452438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доценты: Зноско К.Ф. – 6; Тарковский В.В. - 4.</a:t>
            </a:r>
          </a:p>
          <a:p>
            <a:pPr marL="0" indent="452438" algn="just">
              <a:buNone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БРФФ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– 5; Лосева Л.П. – 5; Крупская Т.К. – 3;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 – 2.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24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1285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541" y="21375"/>
            <a:ext cx="7886700" cy="4668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разработки НПШ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564241"/>
            <a:ext cx="3985404" cy="22077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91" y="586596"/>
            <a:ext cx="4209690" cy="219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7" y="3410885"/>
            <a:ext cx="4072196" cy="292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18" y="3373682"/>
            <a:ext cx="4554505" cy="299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901" y="2772026"/>
            <a:ext cx="361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эксимерной накачкой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9141" y="2932004"/>
            <a:ext cx="337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Малогабаритный лазер на красителях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012" y="6409030"/>
            <a:ext cx="4106980" cy="38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эксимерный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9468" y="6434458"/>
            <a:ext cx="419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частотный лазер на красителях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4" y="155276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35099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3598647"/>
            <a:ext cx="4386304" cy="281089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418268"/>
            <a:ext cx="4386304" cy="2728545"/>
          </a:xfrm>
        </p:spPr>
      </p:pic>
      <p:sp>
        <p:nvSpPr>
          <p:cNvPr id="11" name="TextBox 10"/>
          <p:cNvSpPr txBox="1"/>
          <p:nvPr/>
        </p:nvSpPr>
        <p:spPr>
          <a:xfrm>
            <a:off x="192505" y="3150194"/>
            <a:ext cx="438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когерентной накачкой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505" y="6432941"/>
            <a:ext cx="438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Перестраиваемый РОС-лазер на красителях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1" y="799510"/>
            <a:ext cx="3151233" cy="50378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1224" y="5910839"/>
            <a:ext cx="351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лампой-кюветой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26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1079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26286"/>
            <a:ext cx="2097908" cy="1525937"/>
          </a:xfrm>
        </p:spPr>
      </p:pic>
      <p:sp>
        <p:nvSpPr>
          <p:cNvPr id="5" name="TextBox 4"/>
          <p:cNvSpPr txBox="1"/>
          <p:nvPr/>
        </p:nvSpPr>
        <p:spPr>
          <a:xfrm>
            <a:off x="85035" y="913559"/>
            <a:ext cx="2204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2-х ступенчатым усилителем и эксимерной накачкой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02" y="103517"/>
            <a:ext cx="2386422" cy="1548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1523" y="889254"/>
            <a:ext cx="2386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Малогабаритный автономный лазер на красителях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45" y="1730010"/>
            <a:ext cx="2598885" cy="156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47563" y="3336924"/>
            <a:ext cx="2687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активные среды композит НПСП твердотельных перестраиваемых лазеров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3V CD+ R6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47" y="4253432"/>
            <a:ext cx="2921341" cy="15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4212" y="5902589"/>
            <a:ext cx="3163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Лазерные среды на основе комплексов включения красителей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циклодестрином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Объект 3" descr="Изображение 00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06" y="1722179"/>
            <a:ext cx="1745673" cy="15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Объект 14" descr="Изображение 00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48" y="1720733"/>
            <a:ext cx="1645920" cy="1574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4136227" y="3359762"/>
            <a:ext cx="3578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метод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интерфернционно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-голографического контроля оптических и лазерных элементов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975" y="5902589"/>
            <a:ext cx="4223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среды на основе полиуретана, активированные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оксазином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серебра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27</a:t>
            </a:fld>
            <a:endParaRPr lang="be-BY"/>
          </a:p>
        </p:txBody>
      </p:sp>
      <p:sp>
        <p:nvSpPr>
          <p:cNvPr id="3" name="AutoShape 2" descr="https://mail.grsu.by/service/home/~/?auth=co&amp;loc=ru&amp;id=49129&amp;part=3"/>
          <p:cNvSpPr>
            <a:spLocks noChangeAspect="1" noChangeArrowheads="1"/>
          </p:cNvSpPr>
          <p:nvPr/>
        </p:nvSpPr>
        <p:spPr bwMode="auto">
          <a:xfrm>
            <a:off x="155575" y="-4014788"/>
            <a:ext cx="8372475" cy="83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4" descr="https://mail.grsu.by/service/home/~/?auth=co&amp;loc=ru&amp;id=49129&amp;part=3"/>
          <p:cNvSpPr>
            <a:spLocks noChangeAspect="1" noChangeArrowheads="1"/>
          </p:cNvSpPr>
          <p:nvPr/>
        </p:nvSpPr>
        <p:spPr bwMode="auto">
          <a:xfrm>
            <a:off x="307975" y="-3862388"/>
            <a:ext cx="8372475" cy="83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84" y="4136676"/>
            <a:ext cx="2117223" cy="17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23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825" y="415321"/>
            <a:ext cx="89239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Двухэкспозиционный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голографический метод измерительного контроля лазерных элементов»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Ляликов А.М.;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«Макет устройства для реализации способа дефектоскопии объектов, структурированных на нано- и микроуровне» (2020) - Ляликов А. М.;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получению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методом лазерной абляции в жидкости»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Анучин С.Н.;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исследования нелинейной рефракции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 методом Z-сканирования»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для воздействия УФ-излучения на биологическую ткань»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 лазерному управлению микро-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для изучения лазерной плазмы» (2020)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Иванов А.Ю., Васильев С.В.;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комплексного воздействия лазерного и рентгеновского излучения на никелевые покрытия с целью формирования слоев с повышенными эксплуатационными характеристиками» (2018)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Н.Г.;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исследованию и генерации УКИ на основе РОС лазера на красителях» (2020)-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«Установка по исследованию лазерно-эмиссионной и взрывной плазмы» (2023)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Н.Н..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23541" y="21375"/>
            <a:ext cx="7886700" cy="4668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установки и методики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28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22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" y="1202316"/>
            <a:ext cx="3731248" cy="239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9608" y="147012"/>
            <a:ext cx="7886700" cy="6840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научных и учебных лабораториях</a:t>
            </a:r>
            <a:endParaRPr lang="be-BY" sz="3200" dirty="0"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79" y="1203627"/>
            <a:ext cx="3729203" cy="23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965988"/>
            <a:ext cx="3729203" cy="239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32" y="3963955"/>
            <a:ext cx="3731248" cy="239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29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4756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11188" y="45085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4000" dirty="0">
                <a:solidFill>
                  <a:schemeClr val="tx1"/>
                </a:solidFill>
              </a:rPr>
              <a:t>АКИМОВА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4000" dirty="0">
                <a:solidFill>
                  <a:schemeClr val="tx1"/>
                </a:solidFill>
              </a:rPr>
              <a:t>Клавдия Алексеевна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4000" dirty="0">
                <a:solidFill>
                  <a:schemeClr val="tx1"/>
                </a:solidFill>
              </a:rPr>
              <a:t>(1944 – 1969 гг.)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выпускница физ.-мат. ф-та БГУ (1939 г.), </a:t>
            </a:r>
            <a:r>
              <a:rPr lang="ru-RU" altLang="be-BY" sz="4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3132138" y="260350"/>
          <a:ext cx="2681287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69122" imgH="1325883" progId="Photoshop.Image.7">
                  <p:embed/>
                </p:oleObj>
              </mc:Choice>
              <mc:Fallback>
                <p:oleObj name="Image" r:id="rId2" imgW="969122" imgH="1325883" progId="Photoshop.Image.7">
                  <p:embed/>
                  <p:pic>
                    <p:nvPicPr>
                      <p:cNvPr id="450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60350"/>
                        <a:ext cx="2681287" cy="366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3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97036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30</a:t>
            </a:fld>
            <a:endParaRPr lang="be-BY"/>
          </a:p>
        </p:txBody>
      </p:sp>
      <p:sp>
        <p:nvSpPr>
          <p:cNvPr id="5" name="AutoShape 2" descr="grsu_zima_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7" name="Прямоугольник 6"/>
          <p:cNvSpPr/>
          <p:nvPr/>
        </p:nvSpPr>
        <p:spPr>
          <a:xfrm>
            <a:off x="472160" y="2967335"/>
            <a:ext cx="81996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Спасибо за внимание!</a:t>
            </a:r>
            <a:endParaRPr lang="ru-RU" sz="6600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48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97425"/>
            <a:ext cx="4392613" cy="15128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КОСТЮКОВИЧ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Евгений </a:t>
            </a:r>
            <a:r>
              <a:rPr lang="ru-RU" altLang="be-BY" sz="3600" dirty="0" err="1">
                <a:latin typeface="Arial" panose="020B0604020202020204" pitchFamily="34" charset="0"/>
                <a:cs typeface="Arial" panose="020B0604020202020204" pitchFamily="34" charset="0"/>
              </a:rPr>
              <a:t>Хрисанович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(1956 - 1985)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2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ф.-м. ф-та БГУ 1953 г.</a:t>
            </a:r>
            <a:br>
              <a:rPr lang="ru-RU" altLang="be-BY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be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2506663" cy="3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Hvochinsk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33375"/>
            <a:ext cx="2586038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751388" y="4580105"/>
            <a:ext cx="43926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3200" dirty="0">
                <a:solidFill>
                  <a:schemeClr val="tx1"/>
                </a:solidFill>
              </a:rPr>
              <a:t>ХВОЩИНСКИЙ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Аркадий Николаевич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(1956 - 1985)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выпускник ф.-м. ф-та БГУ 1956 г.</a:t>
            </a:r>
            <a:endParaRPr lang="ru-RU" altLang="be-BY" sz="32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4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2689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5013325"/>
            <a:ext cx="41036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САВЕЛЬЕВ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Борис Фёдорович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(1972 - 2000)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2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ф.-м. ф-та ТГУ 1953 г.</a:t>
            </a:r>
            <a:br>
              <a:rPr lang="ru-RU" altLang="be-BY" sz="3200" dirty="0"/>
            </a:br>
            <a:endParaRPr lang="ru-RU" altLang="be-BY" sz="3200" dirty="0"/>
          </a:p>
        </p:txBody>
      </p:sp>
      <p:pic>
        <p:nvPicPr>
          <p:cNvPr id="24582" name="Picture 6" descr="krivick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60350"/>
            <a:ext cx="2919412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23850" y="4868863"/>
            <a:ext cx="439261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3200" dirty="0">
                <a:solidFill>
                  <a:schemeClr val="tx1"/>
                </a:solidFill>
              </a:rPr>
              <a:t>КРИЦКИЙ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Александр Иванович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(1956 - 1987)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выпускник ф.-м. ф-та БГУ 1936 г.</a:t>
            </a:r>
            <a:br>
              <a:rPr lang="ru-RU" altLang="be-BY" sz="3200" dirty="0"/>
            </a:br>
            <a:endParaRPr lang="ru-RU" altLang="be-BY" sz="3200" dirty="0"/>
          </a:p>
        </p:txBody>
      </p:sp>
      <p:pic>
        <p:nvPicPr>
          <p:cNvPr id="24587" name="Picture 11" descr="Савельев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60350"/>
            <a:ext cx="3017838" cy="4021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6565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6517" y="0"/>
            <a:ext cx="5256213" cy="378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623" y="3821992"/>
            <a:ext cx="3684588" cy="28962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 descr="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719" y="3821992"/>
            <a:ext cx="3723455" cy="29288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399B-A068-406B-94EC-98B9B6D00F68}" type="slidenum">
              <a:rPr lang="ru-RU" altLang="be-BY" smtClean="0"/>
              <a:pPr/>
              <a:t>6</a:t>
            </a:fld>
            <a:endParaRPr lang="ru-RU" altLang="be-BY"/>
          </a:p>
        </p:txBody>
      </p:sp>
    </p:spTree>
    <p:extLst>
      <p:ext uri="{BB962C8B-B14F-4D97-AF65-F5344CB8AC3E}">
        <p14:creationId xmlns:p14="http://schemas.microsoft.com/office/powerpoint/2010/main" val="371116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974" y="791768"/>
            <a:ext cx="8604986" cy="52703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из них являлись участниками ВОВ и не могли защитить кандидатские диссертации, но в тоже время все они являлись выдающимися педагогами, талантливыми учителями и исследователями, и заложили фундамент дальнейшего развития физического факультета. Они прививали студентам любовь к физике, научным исследованиям, трудолюбие и патриотизм. Учителя-наставники обладали большим жизненным опытом, высоким профессионализмом, глубокими знаниями физики и служили примером выпускникам того поколения и мне в выборе профессии и самоотверженного служения Родине.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" y="95776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7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2742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716" y="650689"/>
            <a:ext cx="8441356" cy="6063916"/>
          </a:xfrm>
        </p:spPr>
        <p:txBody>
          <a:bodyPr>
            <a:noAutofit/>
          </a:bodyPr>
          <a:lstStyle/>
          <a:p>
            <a:pPr marL="0" indent="338138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школы относятся к 80-м годам ХХ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38138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 школы формировались в соответствии с приоритетными направлениями исследований Республики Беларусь.</a:t>
            </a:r>
          </a:p>
          <a:p>
            <a:pPr marL="0" indent="338138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них, в области физики, явилось революционное открытие лазеров (19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0-е годы), которое стимулировало интенсивное развитие новых научных направлений: лазерное взаимодействие с веществом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когерентная и нелинейная оптика, лазерная спектроскопия, голография, биомедицина. Данные научные направления послужили основой при формировании кафедры </a:t>
            </a:r>
            <a:r>
              <a:rPr lang="be-BY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квантовой электроники 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спектроскопии (1978-1983 гг.). 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8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81182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5" name="_s1028"/>
          <p:cNvCxnSpPr>
            <a:cxnSpLocks noChangeShapeType="1"/>
            <a:stCxn id="3101" idx="0"/>
            <a:endCxn id="3096" idx="2"/>
          </p:cNvCxnSpPr>
          <p:nvPr/>
        </p:nvCxnSpPr>
        <p:spPr bwMode="auto">
          <a:xfrm rot="5400000" flipH="1">
            <a:off x="3475037" y="3159126"/>
            <a:ext cx="360363" cy="754062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6" name="_s1029"/>
          <p:cNvCxnSpPr>
            <a:cxnSpLocks noChangeShapeType="1"/>
            <a:stCxn id="3100" idx="0"/>
            <a:endCxn id="3098" idx="2"/>
          </p:cNvCxnSpPr>
          <p:nvPr/>
        </p:nvCxnSpPr>
        <p:spPr bwMode="auto">
          <a:xfrm rot="16200000">
            <a:off x="5022056" y="2797969"/>
            <a:ext cx="504825" cy="34940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7" name="_s1030"/>
          <p:cNvCxnSpPr>
            <a:cxnSpLocks noChangeShapeType="1"/>
            <a:stCxn id="3099" idx="0"/>
            <a:endCxn id="3096" idx="2"/>
          </p:cNvCxnSpPr>
          <p:nvPr/>
        </p:nvCxnSpPr>
        <p:spPr bwMode="auto">
          <a:xfrm rot="16200000">
            <a:off x="2466975" y="2905125"/>
            <a:ext cx="360363" cy="1262063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8" name="_s1031"/>
          <p:cNvCxnSpPr>
            <a:cxnSpLocks noChangeShapeType="1"/>
            <a:stCxn id="3098" idx="0"/>
            <a:endCxn id="3097" idx="2"/>
          </p:cNvCxnSpPr>
          <p:nvPr/>
        </p:nvCxnSpPr>
        <p:spPr bwMode="auto">
          <a:xfrm rot="16200000">
            <a:off x="6912769" y="3464719"/>
            <a:ext cx="21748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0" name="_s1033"/>
          <p:cNvCxnSpPr>
            <a:cxnSpLocks noChangeShapeType="1"/>
            <a:stCxn id="3096" idx="0"/>
            <a:endCxn id="3094" idx="2"/>
          </p:cNvCxnSpPr>
          <p:nvPr/>
        </p:nvCxnSpPr>
        <p:spPr bwMode="auto">
          <a:xfrm rot="5400000" flipH="1">
            <a:off x="3169444" y="2599531"/>
            <a:ext cx="215900" cy="15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2" name="_s1035"/>
          <p:cNvCxnSpPr>
            <a:cxnSpLocks noChangeShapeType="1"/>
            <a:stCxn id="3094" idx="0"/>
            <a:endCxn id="3093" idx="2"/>
          </p:cNvCxnSpPr>
          <p:nvPr/>
        </p:nvCxnSpPr>
        <p:spPr bwMode="auto">
          <a:xfrm rot="16200000">
            <a:off x="4013994" y="746919"/>
            <a:ext cx="360362" cy="1835150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3" name="_s1036"/>
          <p:cNvSpPr>
            <a:spLocks noChangeArrowheads="1"/>
          </p:cNvSpPr>
          <p:nvPr/>
        </p:nvSpPr>
        <p:spPr bwMode="auto">
          <a:xfrm>
            <a:off x="1547813" y="908050"/>
            <a:ext cx="7127875" cy="57626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600" dirty="0"/>
              <a:t>Физический факультет</a:t>
            </a:r>
          </a:p>
          <a:p>
            <a:pPr algn="ctr"/>
            <a:r>
              <a:rPr lang="ru-RU" altLang="be-BY" sz="1600" dirty="0"/>
              <a:t>Декан – </a:t>
            </a:r>
            <a:r>
              <a:rPr lang="ru-RU" altLang="be-BY" sz="1600" dirty="0" err="1"/>
              <a:t>Ануфрик</a:t>
            </a:r>
            <a:r>
              <a:rPr lang="ru-RU" altLang="be-BY" sz="1600" dirty="0"/>
              <a:t> С.С.  (20 штатных преподавателей)</a:t>
            </a:r>
          </a:p>
        </p:txBody>
      </p:sp>
      <p:sp>
        <p:nvSpPr>
          <p:cNvPr id="3094" name="_s1037"/>
          <p:cNvSpPr>
            <a:spLocks noChangeArrowheads="1"/>
          </p:cNvSpPr>
          <p:nvPr/>
        </p:nvSpPr>
        <p:spPr bwMode="auto">
          <a:xfrm>
            <a:off x="1692275" y="1844675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/>
              <a:t>Кафедра физики</a:t>
            </a:r>
          </a:p>
          <a:p>
            <a:pPr algn="ctr"/>
            <a:r>
              <a:rPr lang="ru-RU" altLang="be-BY" sz="1400"/>
              <a:t>Заведующий – Савельев Б.Ф.</a:t>
            </a:r>
          </a:p>
        </p:txBody>
      </p:sp>
      <p:sp>
        <p:nvSpPr>
          <p:cNvPr id="3095" name="_s1038"/>
          <p:cNvSpPr>
            <a:spLocks noChangeArrowheads="1"/>
          </p:cNvSpPr>
          <p:nvPr/>
        </p:nvSpPr>
        <p:spPr bwMode="auto">
          <a:xfrm>
            <a:off x="5435600" y="1844675"/>
            <a:ext cx="3168650" cy="68421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ТСО и общетехнических</a:t>
            </a:r>
          </a:p>
          <a:p>
            <a:pPr algn="ctr"/>
            <a:r>
              <a:rPr lang="ru-RU" altLang="be-BY" sz="1400" dirty="0"/>
              <a:t>дисциплин</a:t>
            </a:r>
          </a:p>
          <a:p>
            <a:pPr algn="ctr"/>
            <a:r>
              <a:rPr lang="ru-RU" altLang="be-BY" sz="1400" dirty="0"/>
              <a:t>Заведующий – Шаланда В.А.</a:t>
            </a:r>
            <a:r>
              <a:rPr lang="ru-RU" altLang="be-BY" sz="1200" dirty="0"/>
              <a:t> </a:t>
            </a:r>
          </a:p>
        </p:txBody>
      </p:sp>
      <p:sp>
        <p:nvSpPr>
          <p:cNvPr id="3096" name="_s1039"/>
          <p:cNvSpPr>
            <a:spLocks noChangeArrowheads="1"/>
          </p:cNvSpPr>
          <p:nvPr/>
        </p:nvSpPr>
        <p:spPr bwMode="auto">
          <a:xfrm>
            <a:off x="1476375" y="2708275"/>
            <a:ext cx="3602038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общей и теоретической физики</a:t>
            </a:r>
          </a:p>
          <a:p>
            <a:pPr algn="ctr"/>
            <a:r>
              <a:rPr lang="ru-RU" altLang="be-BY" sz="1400" dirty="0"/>
              <a:t>Зав. – Савельев Б.Ф.</a:t>
            </a:r>
          </a:p>
        </p:txBody>
      </p:sp>
      <p:sp>
        <p:nvSpPr>
          <p:cNvPr id="3097" name="_s1040"/>
          <p:cNvSpPr>
            <a:spLocks noChangeArrowheads="1"/>
          </p:cNvSpPr>
          <p:nvPr/>
        </p:nvSpPr>
        <p:spPr bwMode="auto">
          <a:xfrm>
            <a:off x="5219700" y="2708275"/>
            <a:ext cx="3602038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методики преподавания физики</a:t>
            </a:r>
          </a:p>
          <a:p>
            <a:pPr algn="ctr"/>
            <a:r>
              <a:rPr lang="ru-RU" altLang="be-BY" sz="1400" dirty="0"/>
              <a:t>и астрономии</a:t>
            </a:r>
          </a:p>
          <a:p>
            <a:pPr algn="ctr"/>
            <a:r>
              <a:rPr lang="ru-RU" altLang="be-BY" sz="1400" dirty="0"/>
              <a:t>Зав. – Хуторская Л.Н.</a:t>
            </a:r>
          </a:p>
        </p:txBody>
      </p:sp>
      <p:sp>
        <p:nvSpPr>
          <p:cNvPr id="3098" name="_s1041"/>
          <p:cNvSpPr>
            <a:spLocks noChangeArrowheads="1"/>
          </p:cNvSpPr>
          <p:nvPr/>
        </p:nvSpPr>
        <p:spPr bwMode="auto">
          <a:xfrm>
            <a:off x="5508625" y="3573463"/>
            <a:ext cx="3024188" cy="719137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Квантовой электроники,</a:t>
            </a:r>
          </a:p>
          <a:p>
            <a:pPr algn="ctr"/>
            <a:r>
              <a:rPr lang="ru-RU" altLang="be-BY" sz="1400" dirty="0"/>
              <a:t>оптики и спектроскопии</a:t>
            </a:r>
          </a:p>
          <a:p>
            <a:pPr algn="ctr"/>
            <a:r>
              <a:rPr lang="ru-RU" altLang="be-BY" sz="1400" dirty="0" err="1"/>
              <a:t>И.о</a:t>
            </a:r>
            <a:r>
              <a:rPr lang="ru-RU" altLang="be-BY" sz="1400" dirty="0"/>
              <a:t>. Зав. – Прохорович П.А. </a:t>
            </a:r>
          </a:p>
        </p:txBody>
      </p:sp>
      <p:sp>
        <p:nvSpPr>
          <p:cNvPr id="3099" name="_s1043"/>
          <p:cNvSpPr>
            <a:spLocks noChangeArrowheads="1"/>
          </p:cNvSpPr>
          <p:nvPr/>
        </p:nvSpPr>
        <p:spPr bwMode="auto">
          <a:xfrm>
            <a:off x="1116013" y="3716338"/>
            <a:ext cx="1800225" cy="5397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ОФ</a:t>
            </a:r>
          </a:p>
          <a:p>
            <a:pPr algn="ctr"/>
            <a:r>
              <a:rPr lang="ru-RU" altLang="be-BY" sz="1400" dirty="0"/>
              <a:t>Зав. – Семашко А.П.</a:t>
            </a:r>
          </a:p>
        </p:txBody>
      </p:sp>
      <p:sp>
        <p:nvSpPr>
          <p:cNvPr id="3100" name="_s1044"/>
          <p:cNvSpPr>
            <a:spLocks noChangeArrowheads="1"/>
          </p:cNvSpPr>
          <p:nvPr/>
        </p:nvSpPr>
        <p:spPr bwMode="auto">
          <a:xfrm>
            <a:off x="2484438" y="4797425"/>
            <a:ext cx="2085975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Радиофизики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Рычков</a:t>
            </a:r>
            <a:r>
              <a:rPr lang="ru-RU" altLang="be-BY" sz="1400" dirty="0"/>
              <a:t> Ю.Л.</a:t>
            </a:r>
          </a:p>
        </p:txBody>
      </p:sp>
      <p:sp>
        <p:nvSpPr>
          <p:cNvPr id="3101" name="_s1045"/>
          <p:cNvSpPr>
            <a:spLocks noChangeArrowheads="1"/>
          </p:cNvSpPr>
          <p:nvPr/>
        </p:nvSpPr>
        <p:spPr bwMode="auto">
          <a:xfrm>
            <a:off x="2987675" y="3716338"/>
            <a:ext cx="2089150" cy="5397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</a:t>
            </a:r>
            <a:r>
              <a:rPr lang="ru-RU" altLang="be-BY" sz="1400" dirty="0" err="1"/>
              <a:t>теор</a:t>
            </a:r>
            <a:r>
              <a:rPr lang="ru-RU" altLang="be-BY" sz="1400" dirty="0"/>
              <a:t>. физики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Фридберг</a:t>
            </a:r>
            <a:r>
              <a:rPr lang="ru-RU" altLang="be-BY" sz="1400" dirty="0"/>
              <a:t> П.Ш.</a:t>
            </a:r>
          </a:p>
        </p:txBody>
      </p:sp>
      <p:cxnSp>
        <p:nvCxnSpPr>
          <p:cNvPr id="3102" name="_s1035"/>
          <p:cNvCxnSpPr>
            <a:cxnSpLocks noChangeShapeType="1"/>
            <a:stCxn id="3093" idx="2"/>
            <a:endCxn id="3095" idx="0"/>
          </p:cNvCxnSpPr>
          <p:nvPr/>
        </p:nvCxnSpPr>
        <p:spPr bwMode="auto">
          <a:xfrm rot="16200000" flipH="1">
            <a:off x="5885657" y="710406"/>
            <a:ext cx="360362" cy="1908175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6" name="_s1041"/>
          <p:cNvSpPr>
            <a:spLocks noChangeArrowheads="1"/>
          </p:cNvSpPr>
          <p:nvPr/>
        </p:nvSpPr>
        <p:spPr bwMode="auto">
          <a:xfrm>
            <a:off x="6732588" y="4797425"/>
            <a:ext cx="2087562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Опт. и спектр.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Спорник</a:t>
            </a:r>
            <a:r>
              <a:rPr lang="ru-RU" altLang="be-BY" sz="1400" dirty="0"/>
              <a:t> Н.М.</a:t>
            </a:r>
          </a:p>
        </p:txBody>
      </p:sp>
      <p:sp>
        <p:nvSpPr>
          <p:cNvPr id="3108" name="_s1041"/>
          <p:cNvSpPr>
            <a:spLocks noChangeArrowheads="1"/>
          </p:cNvSpPr>
          <p:nvPr/>
        </p:nvSpPr>
        <p:spPr bwMode="auto">
          <a:xfrm>
            <a:off x="4643438" y="4797425"/>
            <a:ext cx="2016125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Квант. </a:t>
            </a:r>
            <a:r>
              <a:rPr lang="ru-RU" altLang="be-BY" sz="1400" dirty="0" err="1"/>
              <a:t>элект</a:t>
            </a:r>
            <a:r>
              <a:rPr lang="ru-RU" altLang="be-BY" sz="1400" dirty="0"/>
              <a:t>.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Ануфрик</a:t>
            </a:r>
            <a:r>
              <a:rPr lang="ru-RU" altLang="be-BY" sz="1400" dirty="0"/>
              <a:t> С.С.</a:t>
            </a:r>
          </a:p>
        </p:txBody>
      </p:sp>
      <p:cxnSp>
        <p:nvCxnSpPr>
          <p:cNvPr id="3109" name="_s1029"/>
          <p:cNvCxnSpPr>
            <a:cxnSpLocks noChangeShapeType="1"/>
            <a:stCxn id="3108" idx="0"/>
            <a:endCxn id="3098" idx="2"/>
          </p:cNvCxnSpPr>
          <p:nvPr/>
        </p:nvCxnSpPr>
        <p:spPr bwMode="auto">
          <a:xfrm rot="16200000">
            <a:off x="6084094" y="3860006"/>
            <a:ext cx="504825" cy="137001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0" name="_s1029"/>
          <p:cNvCxnSpPr>
            <a:cxnSpLocks noChangeShapeType="1"/>
            <a:stCxn id="3106" idx="0"/>
            <a:endCxn id="3098" idx="2"/>
          </p:cNvCxnSpPr>
          <p:nvPr/>
        </p:nvCxnSpPr>
        <p:spPr bwMode="auto">
          <a:xfrm rot="5400000" flipH="1">
            <a:off x="7146925" y="4167188"/>
            <a:ext cx="504825" cy="7556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179388" y="105251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1975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179388" y="2852738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1977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179388" y="378936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1978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179388" y="486886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1983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9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95292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1084</TotalTime>
  <Words>2897</Words>
  <Application>Microsoft Office PowerPoint</Application>
  <PresentationFormat>Экран (4:3)</PresentationFormat>
  <Paragraphs>214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Image</vt:lpstr>
      <vt:lpstr>«ФИЗИКА ЛАЗЕРОВ И КОГЕРЕНТНАЯ ОПТИКА» Научно-педагогическая школа, становление и развитие</vt:lpstr>
      <vt:lpstr>Презентация PowerPoint</vt:lpstr>
      <vt:lpstr>Презентация PowerPoint</vt:lpstr>
      <vt:lpstr>КОСТЮКОВИЧ Евгений Хрисанович (1956 - 1985) выпускник ф.-м. ф-та БГУ 1953 г. </vt:lpstr>
      <vt:lpstr>САВЕЛЬЕВ Борис Фёдорович (1972 - 2000) выпускник ф.-м. ф-та ТГУ 1953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развития школы</vt:lpstr>
      <vt:lpstr>    В учебных и научных лабораториях</vt:lpstr>
      <vt:lpstr>Этапы развития школы</vt:lpstr>
      <vt:lpstr>Научные направления второй этап (1990-2000 гг.)</vt:lpstr>
      <vt:lpstr>    Подготовка кандидатов и докторов наук (1990–2000 гг.)</vt:lpstr>
      <vt:lpstr>В научных и учебных лабораториях</vt:lpstr>
      <vt:lpstr>Третий этап развития НПШ (2000 – 2010 гг.)</vt:lpstr>
      <vt:lpstr>Презентация PowerPoint</vt:lpstr>
      <vt:lpstr>Презентация PowerPoint</vt:lpstr>
      <vt:lpstr>Презентация PowerPoint</vt:lpstr>
      <vt:lpstr>Современное состояние НПШ (2010 – по 2024)</vt:lpstr>
      <vt:lpstr>Задания ГПНИ и гранты БРФФИ</vt:lpstr>
      <vt:lpstr>Научные разработки НПШ</vt:lpstr>
      <vt:lpstr>Презентация PowerPoint</vt:lpstr>
      <vt:lpstr>Презентация PowerPoint</vt:lpstr>
      <vt:lpstr>Научные установки и методики</vt:lpstr>
      <vt:lpstr>В научных и учебных лабораториях</vt:lpstr>
      <vt:lpstr>Презентация PowerPoint</vt:lpstr>
    </vt:vector>
  </TitlesOfParts>
  <Company>GrSU-LFiS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«ФИЗИКА ЛАЗЕРОВ И КОГЕРЕНТНАЯ ОПТИКА» Научно-педагогическая школа</dc:title>
  <dc:creator>АНУФРИК СЛАВАМИР СТЕПАНОВИЧ</dc:creator>
  <cp:lastModifiedBy>Филон НАТАЛЬЯ ВИКТОРОВНА</cp:lastModifiedBy>
  <cp:revision>149</cp:revision>
  <cp:lastPrinted>2025-02-24T11:24:09Z</cp:lastPrinted>
  <dcterms:created xsi:type="dcterms:W3CDTF">2021-06-21T13:10:19Z</dcterms:created>
  <dcterms:modified xsi:type="dcterms:W3CDTF">2026-03-06T06:35:36Z</dcterms:modified>
</cp:coreProperties>
</file>