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88" r:id="rId2"/>
    <p:sldMasterId id="2147483684" r:id="rId3"/>
    <p:sldMasterId id="2147483692" r:id="rId4"/>
    <p:sldMasterId id="2147483696" r:id="rId5"/>
    <p:sldMasterId id="2147483710" r:id="rId6"/>
  </p:sldMasterIdLst>
  <p:notesMasterIdLst>
    <p:notesMasterId r:id="rId30"/>
  </p:notesMasterIdLst>
  <p:handoutMasterIdLst>
    <p:handoutMasterId r:id="rId31"/>
  </p:handoutMasterIdLst>
  <p:sldIdLst>
    <p:sldId id="256" r:id="rId7"/>
    <p:sldId id="272" r:id="rId8"/>
    <p:sldId id="281" r:id="rId9"/>
    <p:sldId id="273" r:id="rId10"/>
    <p:sldId id="348" r:id="rId11"/>
    <p:sldId id="338" r:id="rId12"/>
    <p:sldId id="312" r:id="rId13"/>
    <p:sldId id="318" r:id="rId14"/>
    <p:sldId id="315" r:id="rId15"/>
    <p:sldId id="319" r:id="rId16"/>
    <p:sldId id="339" r:id="rId17"/>
    <p:sldId id="349" r:id="rId18"/>
    <p:sldId id="346" r:id="rId19"/>
    <p:sldId id="352" r:id="rId20"/>
    <p:sldId id="353" r:id="rId21"/>
    <p:sldId id="354" r:id="rId22"/>
    <p:sldId id="355" r:id="rId23"/>
    <p:sldId id="356" r:id="rId24"/>
    <p:sldId id="357" r:id="rId25"/>
    <p:sldId id="336" r:id="rId26"/>
    <p:sldId id="358" r:id="rId27"/>
    <p:sldId id="328" r:id="rId28"/>
    <p:sldId id="32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AEEF"/>
    <a:srgbClr val="292D78"/>
    <a:srgbClr val="2E3192"/>
    <a:srgbClr val="EC008C"/>
    <a:srgbClr val="F47B20"/>
    <a:srgbClr val="7AC143"/>
    <a:srgbClr val="00BDF3"/>
    <a:srgbClr val="E57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24" autoAdjust="0"/>
    <p:restoredTop sz="72353" autoAdjust="0"/>
  </p:normalViewPr>
  <p:slideViewPr>
    <p:cSldViewPr snapToGrid="0">
      <p:cViewPr varScale="1">
        <p:scale>
          <a:sx n="77" d="100"/>
          <a:sy n="77" d="100"/>
        </p:scale>
        <p:origin x="-1164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1" d="100"/>
          <a:sy n="111" d="100"/>
        </p:scale>
        <p:origin x="314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2CE37-FBF0-8944-9D6D-E5A56202BF65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4E4C2-7586-7F4E-BD5F-B130DE816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68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EFF74-4B9D-864A-835D-ABDA1739F675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09CFB-A33E-D74C-A601-AC9609BEE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5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53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Another branch of our activity is engaging Erasmus</a:t>
            </a:r>
            <a:r>
              <a:rPr lang="en-US" baseline="0" dirty="0" smtClean="0"/>
              <a:t> students in changing the world for the better</a:t>
            </a:r>
            <a:r>
              <a:rPr lang="en-US" dirty="0" smtClean="0"/>
              <a:t>. </a:t>
            </a:r>
            <a:r>
              <a:rPr lang="en-US" dirty="0" err="1" smtClean="0"/>
              <a:t>SocialErasmus</a:t>
            </a:r>
            <a:r>
              <a:rPr lang="en-US" dirty="0" smtClean="0"/>
              <a:t> aims to involve young citizens into volunteering activities, which gives them a chance to make a long-lasting social change in </a:t>
            </a:r>
            <a:r>
              <a:rPr lang="en-US" baseline="0" dirty="0" smtClean="0"/>
              <a:t>local communities and leave their mark.</a:t>
            </a:r>
            <a:endParaRPr lang="bg-BG" dirty="0" smtClean="0"/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94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88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10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3D1D1-D9F0-47E5-B5B5-0779A9D8BE8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633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ESN</a:t>
            </a:r>
            <a:r>
              <a:rPr lang="en-US" baseline="0" dirty="0" smtClean="0"/>
              <a:t> consists of 520+ local associations in </a:t>
            </a:r>
            <a:r>
              <a:rPr lang="en-US" baseline="0" dirty="0" smtClean="0">
                <a:solidFill>
                  <a:srgbClr val="FF0000"/>
                </a:solidFill>
              </a:rPr>
              <a:t>40</a:t>
            </a:r>
            <a:r>
              <a:rPr lang="en-US" baseline="0" dirty="0" smtClean="0"/>
              <a:t> countries working daily with international students. Each association has its own local board, with volunteers working in various positions. However, each branch has to have a president or local representative, who</a:t>
            </a:r>
            <a:r>
              <a:rPr lang="lt-LT" baseline="0" dirty="0" smtClean="0"/>
              <a:t> represents the section at the university/city and</a:t>
            </a:r>
            <a:r>
              <a:rPr lang="en-US" baseline="0" dirty="0" smtClean="0"/>
              <a:t> is the contact person on all levels – local, national and international. </a:t>
            </a:r>
            <a:endParaRPr lang="en-GB" dirty="0" smtClean="0"/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44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21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being present in 40 European countries and hundreds of universities and cities, you can expect a very diverse and multicultural society. Yet you'll see the similarities between seemingly different people as they are all united by the same cause - "students helping students".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74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International students add value to society</a:t>
            </a:r>
            <a:r>
              <a:rPr lang="en-GB" baseline="0" dirty="0" smtClean="0"/>
              <a:t> through open-mindedness &amp; intercultural awareness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36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ESN is an academy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where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 volunteer is a student looking to find what he needs most. It can be friendships, contacts, skills or experiences, ESN can help you immensely and shape your future, personal growth, and development.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41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>
                <a:effectLst/>
              </a:rPr>
              <a:t>ErasmusIntern.org is</a:t>
            </a:r>
            <a:r>
              <a:rPr lang="en-US" b="0" baseline="0" dirty="0" smtClean="0">
                <a:effectLst/>
              </a:rPr>
              <a:t> an online platform that provides </a:t>
            </a:r>
            <a:r>
              <a:rPr lang="en-US" b="0" dirty="0" smtClean="0">
                <a:effectLst/>
              </a:rPr>
              <a:t>an integrated marketplace.</a:t>
            </a:r>
            <a:r>
              <a:rPr lang="en-US" b="0" baseline="0" dirty="0" smtClean="0">
                <a:effectLst/>
              </a:rPr>
              <a:t> It </a:t>
            </a:r>
            <a:r>
              <a:rPr lang="en-US" b="0" dirty="0" smtClean="0">
                <a:effectLst/>
              </a:rPr>
              <a:t>aims at bringing together traineeship providers and students seeking a training opportunity abroad.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1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3.emf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3.emf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png"/><Relationship Id="rId4" Type="http://schemas.openxmlformats.org/officeDocument/2006/relationships/image" Target="../media/image13.emf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6.png"/><Relationship Id="rId4" Type="http://schemas.openxmlformats.org/officeDocument/2006/relationships/image" Target="../media/image13.emf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6.png"/><Relationship Id="rId4" Type="http://schemas.openxmlformats.org/officeDocument/2006/relationships/image" Target="../media/image13.emf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rgbClr val="00AEEF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4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28649" y="1242877"/>
            <a:ext cx="7886700" cy="4864963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19" y="110296"/>
            <a:ext cx="2922078" cy="12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6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28649" y="1242877"/>
            <a:ext cx="7886700" cy="4864963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19" y="110296"/>
            <a:ext cx="2922078" cy="12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1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28649" y="1242877"/>
            <a:ext cx="7886700" cy="4864963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19" y="110296"/>
            <a:ext cx="2922078" cy="12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28649" y="1242877"/>
            <a:ext cx="7886700" cy="4864963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19" y="110296"/>
            <a:ext cx="2922078" cy="12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28649" y="1242877"/>
            <a:ext cx="7886700" cy="4864963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19" y="110296"/>
            <a:ext cx="2922078" cy="12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53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28649" y="1242877"/>
            <a:ext cx="7886700" cy="4864963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19" y="110296"/>
            <a:ext cx="2922078" cy="12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3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28649" y="1242877"/>
            <a:ext cx="7886700" cy="4864963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19" y="110296"/>
            <a:ext cx="2922078" cy="12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9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28649" y="1242877"/>
            <a:ext cx="7886700" cy="4864963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19" y="110296"/>
            <a:ext cx="2922078" cy="12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4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cap="none" spc="-1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6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13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00AEEF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7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</a:t>
            </a:r>
            <a:r>
              <a:rPr lang="en-US" dirty="0" smtClean="0"/>
              <a:t>Instagram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section/country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40" y="1242876"/>
            <a:ext cx="3863938" cy="1679973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66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86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39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>
                <a:solidFill>
                  <a:srgbClr val="00AEE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56391"/>
            <a:ext cx="7886700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3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33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7AC143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1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24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</a:t>
            </a:r>
            <a:r>
              <a:rPr lang="en-US" dirty="0" smtClean="0"/>
              <a:t>Instagram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section/country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40" y="1242876"/>
            <a:ext cx="3863938" cy="1679973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31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3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>
                <a:solidFill>
                  <a:srgbClr val="00AEE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4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EC008C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4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1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</a:t>
            </a:r>
            <a:r>
              <a:rPr lang="en-US" dirty="0" smtClean="0"/>
              <a:t>Instagram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section/country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40" y="1242876"/>
            <a:ext cx="3863938" cy="1679973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18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2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00AEEF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53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2E3192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2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05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</a:t>
            </a:r>
            <a:r>
              <a:rPr lang="en-US" dirty="0" smtClean="0"/>
              <a:t>Instagram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section/country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40" y="1242876"/>
            <a:ext cx="3863938" cy="1679973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2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57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9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40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7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90053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>
                <a:solidFill>
                  <a:srgbClr val="00AEE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60000" y="1569855"/>
            <a:ext cx="3990058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49263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49263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49263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28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F47B20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47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1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1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</a:t>
            </a:r>
            <a:r>
              <a:rPr lang="en-US" dirty="0" smtClean="0"/>
              <a:t>Instagram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section/country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40" y="1242876"/>
            <a:ext cx="3863938" cy="1679973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6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90053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7" y="381264"/>
            <a:ext cx="3972302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>
                <a:solidFill>
                  <a:srgbClr val="00AEE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811697" y="1569855"/>
            <a:ext cx="3972302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4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49263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49263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49263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40" y="1242876"/>
            <a:ext cx="3863938" cy="1679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80" y="5698071"/>
            <a:ext cx="392892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smtClean="0"/>
              <a:t>Your </a:t>
            </a:r>
            <a:r>
              <a:rPr lang="en-US" dirty="0" smtClean="0"/>
              <a:t>Instagram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43080" y="5698071"/>
            <a:ext cx="392892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341313" algn="ctr">
              <a:buSzPct val="125000"/>
              <a:buFontTx/>
              <a:buBlip>
                <a:blip r:embed="rId6"/>
              </a:buBlip>
              <a:defRPr sz="2400" b="1" i="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/</a:t>
            </a:r>
            <a:r>
              <a:rPr lang="cs-CZ" dirty="0" smtClean="0"/>
              <a:t>Your Facebook</a:t>
            </a:r>
            <a:endParaRPr lang="en-US" dirty="0"/>
          </a:p>
        </p:txBody>
      </p:sp>
      <p:sp>
        <p:nvSpPr>
          <p:cNvPr id="16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email@section.esn.org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section/country</a:t>
            </a:r>
          </a:p>
        </p:txBody>
      </p:sp>
    </p:spTree>
    <p:extLst>
      <p:ext uri="{BB962C8B-B14F-4D97-AF65-F5344CB8AC3E}">
        <p14:creationId xmlns:p14="http://schemas.microsoft.com/office/powerpoint/2010/main" val="15971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2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2.tiff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10.emf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17.jpeg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3.emf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18.tiff"/><Relationship Id="rId5" Type="http://schemas.openxmlformats.org/officeDocument/2006/relationships/slideLayout" Target="../slideLayouts/slideLayout4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3.emf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9.tiff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3.emf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20.jpeg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0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000" y="0"/>
            <a:ext cx="1260000" cy="1260000"/>
          </a:xfrm>
          <a:prstGeom prst="rect">
            <a:avLst/>
          </a:prstGeom>
        </p:spPr>
      </p:pic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80000"/>
            <a:ext cx="1656001" cy="720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AEEF"/>
                </a:solidFill>
                <a:latin typeface="Kelson Sans" panose="02000500000000000000" pitchFamily="50" charset="0"/>
              </a:rPr>
              <a:t>www.esn.org</a:t>
            </a:r>
            <a:endParaRPr lang="en-GB" sz="1800" dirty="0">
              <a:solidFill>
                <a:srgbClr val="00AEEF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8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709" r:id="rId3"/>
    <p:sldLayoutId id="2147483740" r:id="rId4"/>
    <p:sldLayoutId id="2147483739" r:id="rId5"/>
    <p:sldLayoutId id="2147483716" r:id="rId6"/>
    <p:sldLayoutId id="2147483717" r:id="rId7"/>
    <p:sldLayoutId id="2147483733" r:id="rId8"/>
    <p:sldLayoutId id="2147483683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rgbClr val="00AEEF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587" y="-2261"/>
            <a:ext cx="1265526" cy="126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80000"/>
            <a:ext cx="1656000" cy="720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www.esn.org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8" r:id="rId3"/>
    <p:sldLayoutId id="2147483747" r:id="rId4"/>
    <p:sldLayoutId id="2147483746" r:id="rId5"/>
    <p:sldLayoutId id="2147483719" r:id="rId6"/>
    <p:sldLayoutId id="2147483720" r:id="rId7"/>
    <p:sldLayoutId id="2147483734" r:id="rId8"/>
    <p:sldLayoutId id="2147483691" r:id="rId9"/>
    <p:sldLayoutId id="2147483784" r:id="rId10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AC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80000"/>
            <a:ext cx="1656000" cy="720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www.esn.org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4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C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80000"/>
            <a:ext cx="1656000" cy="7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www.esn.org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E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80000"/>
            <a:ext cx="1656000" cy="7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www.esn.org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6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7B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80000"/>
            <a:ext cx="1656000" cy="7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www.esn.org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90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707" y="5219440"/>
            <a:ext cx="7886700" cy="72112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Международная сеть студентов по обмену в рамках программы </a:t>
            </a:r>
            <a:r>
              <a:rPr lang="en-US" dirty="0" smtClean="0"/>
              <a:t>Erasmus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2021983" cy="968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Users\bricheva_va\Desktop\ESN_full-logo-Satell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91" y="1372718"/>
            <a:ext cx="6667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richeva_va\Desktop\юксуг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9" y="-230344"/>
            <a:ext cx="2033499" cy="203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8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t="-2434" r="3493"/>
          <a:stretch/>
        </p:blipFill>
        <p:spPr>
          <a:xfrm>
            <a:off x="-69113" y="-246743"/>
            <a:ext cx="9263911" cy="7010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69112" y="-130629"/>
            <a:ext cx="9263911" cy="691360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-69110" y="2599453"/>
            <a:ext cx="9263908" cy="1453438"/>
          </a:xfrm>
        </p:spPr>
        <p:txBody>
          <a:bodyPr>
            <a:noAutofit/>
          </a:bodyPr>
          <a:lstStyle/>
          <a:p>
            <a:r>
              <a:rPr lang="ru-RU" sz="4500" dirty="0" smtClean="0"/>
              <a:t>Участие </a:t>
            </a:r>
            <a:r>
              <a:rPr lang="ru-RU" sz="4500" dirty="0"/>
              <a:t>в международных студенческих конференциях и семинарах</a:t>
            </a:r>
            <a:endParaRPr lang="bg-BG" sz="4500" dirty="0">
              <a:solidFill>
                <a:srgbClr val="2E31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3080" y="849337"/>
            <a:ext cx="7891200" cy="3240000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Наша деятельность</a:t>
            </a:r>
            <a:endParaRPr lang="bg-BG" sz="6000" dirty="0"/>
          </a:p>
        </p:txBody>
      </p:sp>
    </p:spTree>
    <p:extLst>
      <p:ext uri="{BB962C8B-B14F-4D97-AF65-F5344CB8AC3E}">
        <p14:creationId xmlns:p14="http://schemas.microsoft.com/office/powerpoint/2010/main" val="6574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9266" y="0"/>
            <a:ext cx="7886700" cy="195639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Bahnschrift SemiBold Condensed" panose="020B0502040204020203" pitchFamily="34" charset="0"/>
                <a:cs typeface="Times New Roman" pitchFamily="18" charset="0"/>
              </a:rPr>
              <a:t>Мероприятия в университете</a:t>
            </a:r>
            <a:endParaRPr lang="ru-RU" dirty="0">
              <a:latin typeface="Bahnschrift SemiBold Condensed" panose="020B0502040204020203" pitchFamily="34" charset="0"/>
              <a:cs typeface="Times New Roman" pitchFamily="18" charset="0"/>
            </a:endParaRPr>
          </a:p>
        </p:txBody>
      </p:sp>
      <p:pic>
        <p:nvPicPr>
          <p:cNvPr id="4" name="Рисунок 3" descr="D:\ESN\мероприятия\a3E-7inI7A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2151" y="1684542"/>
            <a:ext cx="6820930" cy="482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2099256" cy="109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bricheva_va\Desktop\ESN_full-logo-Satell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8" y="80627"/>
            <a:ext cx="18669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61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0833" y="123568"/>
            <a:ext cx="5896215" cy="922638"/>
          </a:xfrm>
        </p:spPr>
        <p:txBody>
          <a:bodyPr>
            <a:normAutofit fontScale="90000"/>
          </a:bodyPr>
          <a:lstStyle/>
          <a:p>
            <a:r>
              <a:rPr lang="bg-BG" sz="5400" b="0" dirty="0" smtClean="0">
                <a:latin typeface="Bahnschrift SemiBold Condensed" panose="020B0502040204020203" pitchFamily="34" charset="0"/>
                <a:ea typeface="Lato" pitchFamily="34" charset="0"/>
                <a:cs typeface="Lato" pitchFamily="34" charset="0"/>
              </a:rPr>
              <a:t>Спортивные </a:t>
            </a:r>
            <a:br>
              <a:rPr lang="bg-BG" sz="5400" b="0" dirty="0" smtClean="0">
                <a:latin typeface="Bahnschrift SemiBold Condensed" panose="020B0502040204020203" pitchFamily="34" charset="0"/>
                <a:ea typeface="Lato" pitchFamily="34" charset="0"/>
                <a:cs typeface="Lato" pitchFamily="34" charset="0"/>
              </a:rPr>
            </a:br>
            <a:r>
              <a:rPr lang="bg-BG" sz="5400" b="0" dirty="0" smtClean="0">
                <a:latin typeface="Bahnschrift SemiBold Condensed" panose="020B0502040204020203" pitchFamily="34" charset="0"/>
                <a:ea typeface="Lato" pitchFamily="34" charset="0"/>
                <a:cs typeface="Lato" pitchFamily="34" charset="0"/>
              </a:rPr>
              <a:t>мероприятия</a:t>
            </a:r>
            <a:endParaRPr lang="bg-BG" sz="5400" b="0" dirty="0">
              <a:latin typeface="Bahnschrift SemiBold Condensed" panose="020B0502040204020203" pitchFamily="34" charset="0"/>
              <a:ea typeface="Lato" pitchFamily="34" charset="0"/>
              <a:cs typeface="Lato" pitchFamily="34" charset="0"/>
            </a:endParaRPr>
          </a:p>
        </p:txBody>
      </p:sp>
      <p:pic>
        <p:nvPicPr>
          <p:cNvPr id="6" name="Рисунок 5" descr="https://pp.userapi.com/c639719/v639719219/42d58/PB9PEdphxI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869" y="1252151"/>
            <a:ext cx="4149554" cy="531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2099256" cy="109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C:\Users\bricheva_va\Desktop\ESN_full-logo-Satell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9" y="0"/>
            <a:ext cx="2088748" cy="104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49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898"/>
            <a:ext cx="9144000" cy="189411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+mn-lt"/>
                <a:cs typeface="Times New Roman" pitchFamily="18" charset="0"/>
              </a:rPr>
              <a:t>Вечера адаптации</a:t>
            </a:r>
            <a:br>
              <a:rPr lang="ru-RU" dirty="0" smtClean="0">
                <a:latin typeface="+mn-lt"/>
                <a:cs typeface="Times New Roman" pitchFamily="18" charset="0"/>
              </a:rPr>
            </a:br>
            <a:r>
              <a:rPr lang="ru-RU" dirty="0" smtClean="0">
                <a:latin typeface="+mn-lt"/>
                <a:cs typeface="Times New Roman" pitchFamily="18" charset="0"/>
              </a:rPr>
              <a:t> для иностранных студентов</a:t>
            </a:r>
            <a:endParaRPr lang="ru-RU" dirty="0">
              <a:latin typeface="+mn-lt"/>
              <a:cs typeface="Times New Roman" pitchFamily="18" charset="0"/>
            </a:endParaRPr>
          </a:p>
        </p:txBody>
      </p:sp>
      <p:pic>
        <p:nvPicPr>
          <p:cNvPr id="4" name="Рисунок 3" descr="https://pp.userapi.com/c837325/v837325908/53f91/eBDTaaUfrg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737758"/>
            <a:ext cx="5553075" cy="370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74" y="1993558"/>
            <a:ext cx="3509318" cy="32935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099256" cy="109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C:\Users\bricheva_va\Desktop\ESN_full-logo-Satell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9" y="0"/>
            <a:ext cx="2088748" cy="104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50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627" y="2690108"/>
            <a:ext cx="5165124" cy="3604150"/>
          </a:xfrm>
          <a:prstGeom prst="rect">
            <a:avLst/>
          </a:prstGeom>
        </p:spPr>
      </p:pic>
      <p:pic>
        <p:nvPicPr>
          <p:cNvPr id="4" name="Рисунок 3" descr="https://pp.userapi.com/c841422/v841422617/4efa9/XFNqKj7Rt6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383" y="3991755"/>
            <a:ext cx="3196281" cy="268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1"/>
            <a:ext cx="3286897" cy="2165041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1" y="914155"/>
            <a:ext cx="4604951" cy="31881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2099256" cy="109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C:\Users\bricheva_va\Desktop\ESN_full-logo-Satelli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9" y="0"/>
            <a:ext cx="2088748" cy="104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0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747" y="271441"/>
            <a:ext cx="7886700" cy="721123"/>
          </a:xfrm>
        </p:spPr>
        <p:txBody>
          <a:bodyPr/>
          <a:lstStyle/>
          <a:p>
            <a:r>
              <a:rPr lang="ru-RU" dirty="0" smtClean="0"/>
              <a:t>Языковые кафе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2099256" cy="992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Users\bricheva_va\Desktop\photo_2020-12-17_14-01-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9912"/>
            <a:ext cx="3796291" cy="37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richeva_va\Desktop\photo_2020-12-17_14-01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85" y="2015320"/>
            <a:ext cx="4295328" cy="429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bricheva_va\Desktop\ESN_full-logo-Satell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9" y="0"/>
            <a:ext cx="2088748" cy="104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62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126" y="222013"/>
            <a:ext cx="7886700" cy="721123"/>
          </a:xfrm>
        </p:spPr>
        <p:txBody>
          <a:bodyPr/>
          <a:lstStyle/>
          <a:p>
            <a:r>
              <a:rPr lang="ru-RU" dirty="0" smtClean="0"/>
              <a:t>Выезды на природу</a:t>
            </a:r>
            <a:endParaRPr lang="ru-RU" dirty="0"/>
          </a:p>
        </p:txBody>
      </p:sp>
      <p:sp>
        <p:nvSpPr>
          <p:cNvPr id="4" name="AutoShape 2" descr="https://webmail.grsu.by/service/home/~/?auth=co&amp;loc=ru&amp;id=1476&amp;part=2"/>
          <p:cNvSpPr>
            <a:spLocks noChangeAspect="1" noChangeArrowheads="1"/>
          </p:cNvSpPr>
          <p:nvPr/>
        </p:nvSpPr>
        <p:spPr bwMode="auto">
          <a:xfrm>
            <a:off x="5040612" y="211270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webmail.grsu.by/service/home/~/?auth=co&amp;loc=ru&amp;id=1476&amp;part=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5615"/>
            <a:ext cx="6515837" cy="4880091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43" y="3277982"/>
            <a:ext cx="3974157" cy="31870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828800" cy="109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C:\Users\bricheva_va\Desktop\ESN_full-logo-Satell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222"/>
            <a:ext cx="1680518" cy="84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86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407" y="378534"/>
            <a:ext cx="7886700" cy="72112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Международные</a:t>
            </a:r>
            <a:br>
              <a:rPr lang="ru-RU" dirty="0" smtClean="0"/>
            </a:br>
            <a:r>
              <a:rPr lang="ru-RU" dirty="0" smtClean="0"/>
              <a:t> встречи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07" y="1276863"/>
            <a:ext cx="7792995" cy="51940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2099256" cy="109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C:\Users\bricheva_va\Desktop\ESN_full-logo-Satell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9" y="0"/>
            <a:ext cx="2088748" cy="104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06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35268"/>
            <a:ext cx="7842422" cy="52282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2099256" cy="109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C:\Users\bricheva_va\Desktop\ESN_full-logo-Satell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9" y="0"/>
            <a:ext cx="2088748" cy="104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7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0" dirty="0" smtClean="0"/>
              <a:t/>
            </a:r>
            <a:br>
              <a:rPr lang="en-US" sz="4400" b="0" dirty="0" smtClean="0"/>
            </a:br>
            <a:r>
              <a:rPr lang="en-US" b="0" dirty="0"/>
              <a:t/>
            </a:r>
            <a:br>
              <a:rPr lang="en-US" b="0" dirty="0"/>
            </a:br>
            <a:r>
              <a:rPr lang="en-US" sz="4400" b="0" dirty="0" smtClean="0"/>
              <a:t>ESN </a:t>
            </a:r>
            <a:r>
              <a:rPr lang="ru-RU" sz="4400" b="0" dirty="0" smtClean="0"/>
              <a:t>–крупнейшая студенческая ассоциация в Европе</a:t>
            </a:r>
            <a:r>
              <a:rPr lang="en-US" sz="4400" b="0" dirty="0" smtClean="0"/>
              <a:t/>
            </a:r>
            <a:br>
              <a:rPr lang="en-US" sz="4400" b="0" dirty="0" smtClean="0"/>
            </a:br>
            <a:r>
              <a:rPr lang="en-US" b="0" dirty="0"/>
              <a:t/>
            </a:r>
            <a:br>
              <a:rPr lang="en-US" b="0" dirty="0"/>
            </a:b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/>
              <a:t/>
            </a:r>
            <a:br>
              <a:rPr lang="en-US" b="0" dirty="0"/>
            </a:br>
            <a:r>
              <a:rPr lang="en-US" sz="4400" b="0" dirty="0" smtClean="0"/>
              <a:t/>
            </a:r>
            <a:br>
              <a:rPr lang="en-US" sz="4400" b="0" dirty="0" smtClean="0"/>
            </a:br>
            <a:r>
              <a:rPr lang="ru-RU" dirty="0"/>
              <a:t>16 октября 1989 </a:t>
            </a:r>
            <a:endParaRPr lang="en-US" sz="4400" b="0" dirty="0"/>
          </a:p>
        </p:txBody>
      </p:sp>
    </p:spTree>
    <p:extLst>
      <p:ext uri="{BB962C8B-B14F-4D97-AF65-F5344CB8AC3E}">
        <p14:creationId xmlns:p14="http://schemas.microsoft.com/office/powerpoint/2010/main" val="44772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4604657"/>
            <a:ext cx="9144000" cy="2253344"/>
          </a:xfrm>
          <a:solidFill>
            <a:srgbClr val="00AEEF"/>
          </a:solidFill>
        </p:spPr>
        <p:txBody>
          <a:bodyPr/>
          <a:lstStyle/>
          <a:p>
            <a:r>
              <a:rPr lang="en-US" dirty="0" smtClean="0"/>
              <a:t> </a:t>
            </a:r>
            <a:endParaRPr lang="bg-B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86" y="4832911"/>
            <a:ext cx="2732128" cy="18811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374" y="5119943"/>
            <a:ext cx="5194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Делаем добро вместе!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25" y="8094"/>
            <a:ext cx="6128750" cy="4596563"/>
          </a:xfrm>
          <a:prstGeom prst="rect">
            <a:avLst/>
          </a:prstGeom>
        </p:spPr>
      </p:pic>
      <p:pic>
        <p:nvPicPr>
          <p:cNvPr id="6" name="Picture 4" descr="C:\Users\bricheva_va\Desktop\ESN_full-logo-Satell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9" y="0"/>
            <a:ext cx="1383956" cy="69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93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223" y="2956976"/>
            <a:ext cx="7886700" cy="72112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 </a:t>
            </a:r>
            <a:r>
              <a:rPr lang="ru-RU" dirty="0"/>
              <a:t>м</a:t>
            </a:r>
            <a:r>
              <a:rPr lang="ru-RU" dirty="0" smtClean="0"/>
              <a:t>ногое-многое другое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Хочешь узнать больше о нашей деятельности?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Вступай в наши ряды!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2099256" cy="109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C:\Users\bricheva_va\Desktop\ESN_full-logo-Satell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9" y="0"/>
            <a:ext cx="2088748" cy="104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56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" t="-10026" r="15637" b="10026"/>
          <a:stretch/>
        </p:blipFill>
        <p:spPr>
          <a:xfrm>
            <a:off x="0" y="-762000"/>
            <a:ext cx="9144000" cy="762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44344" y="5573486"/>
            <a:ext cx="4655313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Kelson Sans" pitchFamily="50" charset="0"/>
              </a:rPr>
              <a:t>#</a:t>
            </a:r>
            <a:r>
              <a:rPr lang="en-US" sz="6600" b="1" dirty="0" err="1" smtClean="0">
                <a:solidFill>
                  <a:schemeClr val="bg1"/>
                </a:solidFill>
                <a:latin typeface="Kelson Sans" pitchFamily="50" charset="0"/>
              </a:rPr>
              <a:t>THISisESN</a:t>
            </a:r>
            <a:endParaRPr lang="bg-BG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8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6106" y="2020434"/>
            <a:ext cx="72090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ESN YKSUG, Belarus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esn_yksug_belarus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43" y="2327360"/>
            <a:ext cx="662570" cy="662570"/>
          </a:xfrm>
          <a:prstGeom prst="rect">
            <a:avLst/>
          </a:prstGeom>
        </p:spPr>
      </p:pic>
      <p:pic>
        <p:nvPicPr>
          <p:cNvPr id="2" name="Picture 1" descr="Screen Shot 2016-08-02 at 18.42.0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58" y="3409053"/>
            <a:ext cx="649455" cy="64495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вы можете нас найти: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2099256" cy="109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 descr="C:\Users\bricheva_va\Desktop\ESN_full-logo-Satell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9" y="0"/>
            <a:ext cx="2088748" cy="104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bricheva_va\Desktop\юксуг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997" y="0"/>
            <a:ext cx="1044374" cy="104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richeva_va\Desktop\ins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388" y="2623517"/>
            <a:ext cx="2062208" cy="205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0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0"/>
            <a:ext cx="9022080" cy="6691904"/>
          </a:xfrm>
          <a:prstGeom prst="rect">
            <a:avLst/>
          </a:prstGeom>
        </p:spPr>
      </p:pic>
      <p:pic>
        <p:nvPicPr>
          <p:cNvPr id="3074" name="Picture 2" descr="C:\Users\bricheva_va\Desktop\ESN_full-logo-Satell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41267" cy="97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Более</a:t>
            </a:r>
            <a:r>
              <a:rPr lang="ru-RU" sz="8000" dirty="0" smtClean="0"/>
              <a:t> </a:t>
            </a:r>
            <a:r>
              <a:rPr lang="en-GB" sz="8000" dirty="0" smtClean="0"/>
              <a:t>40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ru-RU" sz="4000" dirty="0" smtClean="0"/>
              <a:t>стран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ru-RU" dirty="0" smtClean="0"/>
              <a:t>Более</a:t>
            </a:r>
            <a:r>
              <a:rPr lang="en-GB" sz="8000" dirty="0" smtClean="0"/>
              <a:t>500 </a:t>
            </a:r>
            <a:br>
              <a:rPr lang="en-GB" sz="8000" dirty="0" smtClean="0"/>
            </a:br>
            <a:r>
              <a:rPr lang="ru-RU" sz="4000" dirty="0" smtClean="0"/>
              <a:t>локальных секций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8000" dirty="0" smtClean="0"/>
              <a:t>1000+ </a:t>
            </a:r>
            <a:br>
              <a:rPr lang="en-GB" sz="8000" dirty="0" smtClean="0"/>
            </a:br>
            <a:r>
              <a:rPr lang="ru-RU" sz="4000" dirty="0" smtClean="0"/>
              <a:t>Вузов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00563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9016" y="4681057"/>
            <a:ext cx="6526635" cy="2411835"/>
          </a:xfrm>
        </p:spPr>
        <p:txBody>
          <a:bodyPr/>
          <a:lstStyle/>
          <a:p>
            <a:r>
              <a:rPr lang="en-US" dirty="0" smtClean="0"/>
              <a:t>International Board 2019</a:t>
            </a:r>
            <a:r>
              <a:rPr lang="ru-RU" dirty="0" smtClean="0"/>
              <a:t>/2021</a:t>
            </a:r>
            <a:endParaRPr lang="ru-RU" dirty="0"/>
          </a:p>
        </p:txBody>
      </p:sp>
      <p:pic>
        <p:nvPicPr>
          <p:cNvPr id="4" name="Picture 2" descr="C:\Users\bricheva_va\Desktop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462052"/>
            <a:ext cx="615315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70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83" y="-36576"/>
            <a:ext cx="6456978" cy="66751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00800" y="0"/>
            <a:ext cx="1236372" cy="579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bricheva_va\Desktop\ESN_full-logo-Satell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709" y="-36576"/>
            <a:ext cx="1412553" cy="70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72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плюсы несет в себе </a:t>
            </a:r>
            <a:r>
              <a:rPr lang="en-US" dirty="0" smtClean="0"/>
              <a:t>ESN?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20383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" r="5524"/>
          <a:stretch/>
        </p:blipFill>
        <p:spPr>
          <a:xfrm>
            <a:off x="-74428" y="-3096"/>
            <a:ext cx="9250326" cy="67760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88014" y="-10491"/>
            <a:ext cx="9263912" cy="67908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Заглавие 1"/>
          <p:cNvSpPr txBox="1">
            <a:spLocks/>
          </p:cNvSpPr>
          <p:nvPr/>
        </p:nvSpPr>
        <p:spPr>
          <a:xfrm>
            <a:off x="619494" y="2658202"/>
            <a:ext cx="7886700" cy="1453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-100" baseline="0">
                <a:solidFill>
                  <a:srgbClr val="00AEEF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r>
              <a:rPr lang="ru-RU" sz="4500" dirty="0"/>
              <a:t>У</a:t>
            </a:r>
            <a:r>
              <a:rPr lang="ru-RU" sz="4500" dirty="0" smtClean="0"/>
              <a:t>становление новых личных </a:t>
            </a:r>
            <a:r>
              <a:rPr lang="ru-RU" sz="4500" dirty="0"/>
              <a:t>и </a:t>
            </a:r>
            <a:r>
              <a:rPr lang="ru-RU" sz="4500" dirty="0" smtClean="0"/>
              <a:t>профессиональных контактов </a:t>
            </a:r>
            <a:r>
              <a:rPr lang="ru-RU" sz="4500" dirty="0"/>
              <a:t>во всем </a:t>
            </a:r>
            <a:r>
              <a:rPr lang="ru-RU" sz="4500" dirty="0" smtClean="0"/>
              <a:t>мире</a:t>
            </a:r>
            <a:endParaRPr lang="bg-BG" sz="4500" dirty="0">
              <a:solidFill>
                <a:srgbClr val="2E31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7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r="5243"/>
          <a:stretch/>
        </p:blipFill>
        <p:spPr>
          <a:xfrm>
            <a:off x="-63500" y="0"/>
            <a:ext cx="9245600" cy="67751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69112" y="-7847"/>
            <a:ext cx="9263912" cy="67908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Заглавие 1"/>
          <p:cNvSpPr txBox="1">
            <a:spLocks/>
          </p:cNvSpPr>
          <p:nvPr/>
        </p:nvSpPr>
        <p:spPr>
          <a:xfrm>
            <a:off x="602189" y="2745956"/>
            <a:ext cx="7886700" cy="1283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-100" baseline="0">
                <a:solidFill>
                  <a:srgbClr val="00AEEF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r>
              <a:rPr lang="ru-RU" sz="4500" dirty="0"/>
              <a:t>П</a:t>
            </a:r>
            <a:r>
              <a:rPr lang="ru-RU" sz="4500" dirty="0" smtClean="0"/>
              <a:t>рактика иностранных языков</a:t>
            </a:r>
            <a:endParaRPr lang="bg-BG" sz="4500" dirty="0">
              <a:solidFill>
                <a:srgbClr val="2E31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3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ull colour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N Presentation Template Final.pptx" id="{1E05216E-B04E-41F9-AB6A-1BBAF6106CA3}" vid="{CB01B204-948F-4918-91F4-7EF9D682ED38}"/>
    </a:ext>
  </a:extLst>
</a:theme>
</file>

<file path=ppt/theme/theme2.xml><?xml version="1.0" encoding="utf-8"?>
<a:theme xmlns:a="http://schemas.openxmlformats.org/drawingml/2006/main" name="Cya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N Presentation Template Final.pptx" id="{1E05216E-B04E-41F9-AB6A-1BBAF6106CA3}" vid="{D6C6DAC3-54ED-4E0B-BEDD-D2665E8BD70B}"/>
    </a:ext>
  </a:extLst>
</a:theme>
</file>

<file path=ppt/theme/theme3.xml><?xml version="1.0" encoding="utf-8"?>
<a:theme xmlns:a="http://schemas.openxmlformats.org/drawingml/2006/main" name="Gree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N Presentation Template Final.pptx" id="{1E05216E-B04E-41F9-AB6A-1BBAF6106CA3}" vid="{AFD2480A-3A8F-4CEC-8BC1-72E497492305}"/>
    </a:ext>
  </a:extLst>
</a:theme>
</file>

<file path=ppt/theme/theme4.xml><?xml version="1.0" encoding="utf-8"?>
<a:theme xmlns:a="http://schemas.openxmlformats.org/drawingml/2006/main" name="Magent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N Presentation Template Final.pptx" id="{1E05216E-B04E-41F9-AB6A-1BBAF6106CA3}" vid="{C2A14CC0-5160-46DC-B54E-BF746369D52A}"/>
    </a:ext>
  </a:extLst>
</a:theme>
</file>

<file path=ppt/theme/theme5.xml><?xml version="1.0" encoding="utf-8"?>
<a:theme xmlns:a="http://schemas.openxmlformats.org/drawingml/2006/main" name="Dark Blu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N Presentation Template Final.pptx" id="{1E05216E-B04E-41F9-AB6A-1BBAF6106CA3}" vid="{D3FC23A4-BEE3-4D27-95C9-3483EBBD5C79}"/>
    </a:ext>
  </a:extLst>
</a:theme>
</file>

<file path=ppt/theme/theme6.xml><?xml version="1.0" encoding="utf-8"?>
<a:theme xmlns:a="http://schemas.openxmlformats.org/drawingml/2006/main" name="Oran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N Presentation Template Final.pptx" id="{1E05216E-B04E-41F9-AB6A-1BBAF6106CA3}" vid="{637C9791-B02B-45FA-9BDE-1DED63524C6C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ESN Presentation Template</Template>
  <TotalTime>5830</TotalTime>
  <Words>299</Words>
  <Application>Microsoft Office PowerPoint</Application>
  <PresentationFormat>Экран (4:3)</PresentationFormat>
  <Paragraphs>41</Paragraphs>
  <Slides>23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Full colours</vt:lpstr>
      <vt:lpstr>Cyan</vt:lpstr>
      <vt:lpstr>Green</vt:lpstr>
      <vt:lpstr>Magenta</vt:lpstr>
      <vt:lpstr>Dark Blue</vt:lpstr>
      <vt:lpstr>Orange</vt:lpstr>
      <vt:lpstr>Международная сеть студентов по обмену в рамках программы Erasmus</vt:lpstr>
      <vt:lpstr>  ESN –крупнейшая студенческая ассоциация в Европе     16 октября 1989 </vt:lpstr>
      <vt:lpstr>Презентация PowerPoint</vt:lpstr>
      <vt:lpstr>Более 40  стран  Более500  локальных секций  1000+  Вузов</vt:lpstr>
      <vt:lpstr>Презентация PowerPoint</vt:lpstr>
      <vt:lpstr>Презентация PowerPoint</vt:lpstr>
      <vt:lpstr>Какие плюсы несет в себе ESN? </vt:lpstr>
      <vt:lpstr>Презентация PowerPoint</vt:lpstr>
      <vt:lpstr>Презентация PowerPoint</vt:lpstr>
      <vt:lpstr>Участие в международных студенческих конференциях и семинарах</vt:lpstr>
      <vt:lpstr>Наша деятельность</vt:lpstr>
      <vt:lpstr>Мероприятия в университете</vt:lpstr>
      <vt:lpstr>Спортивные  мероприятия</vt:lpstr>
      <vt:lpstr>Вечера адаптации  для иностранных студентов</vt:lpstr>
      <vt:lpstr>Презентация PowerPoint</vt:lpstr>
      <vt:lpstr>Языковые кафе</vt:lpstr>
      <vt:lpstr>Выезды на природу</vt:lpstr>
      <vt:lpstr>Международные  встречи</vt:lpstr>
      <vt:lpstr>Презентация PowerPoint</vt:lpstr>
      <vt:lpstr>Презентация PowerPoint</vt:lpstr>
      <vt:lpstr>И многое-многое другое    Хочешь узнать больше о нашей деятельности?  Вступай в наши ряды!</vt:lpstr>
      <vt:lpstr>Презентация PowerPoint</vt:lpstr>
      <vt:lpstr>Как вы можете нас найти:</vt:lpstr>
    </vt:vector>
  </TitlesOfParts>
  <Manager>ESN Communication Committee</Manager>
  <Company>Erasmus Student Network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ESN General Presentation</dc:title>
  <dc:subject>Internal</dc:subject>
  <dc:creator>Kaloyan Dimitrov</dc:creator>
  <cp:lastModifiedBy>БРИЧЕВА ВЕРА АЛЕКСАНДРОВНА</cp:lastModifiedBy>
  <cp:revision>128</cp:revision>
  <dcterms:created xsi:type="dcterms:W3CDTF">2016-02-27T11:27:55Z</dcterms:created>
  <dcterms:modified xsi:type="dcterms:W3CDTF">2020-12-17T12:26:05Z</dcterms:modified>
  <cp:version>1.0.</cp:version>
</cp:coreProperties>
</file>